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"/>
  </p:notesMasterIdLst>
  <p:sldIdLst>
    <p:sldId id="260" r:id="rId2"/>
    <p:sldId id="266" r:id="rId3"/>
    <p:sldId id="259" r:id="rId4"/>
    <p:sldId id="272" r:id="rId5"/>
    <p:sldId id="256" r:id="rId6"/>
    <p:sldId id="258" r:id="rId7"/>
    <p:sldId id="270" r:id="rId8"/>
    <p:sldId id="275" r:id="rId9"/>
    <p:sldId id="274" r:id="rId10"/>
    <p:sldId id="268" r:id="rId11"/>
    <p:sldId id="261" r:id="rId12"/>
    <p:sldId id="27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4728" autoAdjust="0"/>
  </p:normalViewPr>
  <p:slideViewPr>
    <p:cSldViewPr>
      <p:cViewPr>
        <p:scale>
          <a:sx n="77" d="100"/>
          <a:sy n="77" d="100"/>
        </p:scale>
        <p:origin x="-1164" y="2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2C8542-35B0-4206-BD1B-665D557C0AC8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57F7F3-BFCF-4144-AB76-ADCD8DB681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961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3600" b="1" dirty="0" smtClean="0">
                <a:solidFill>
                  <a:schemeClr val="accent3">
                    <a:lumMod val="75000"/>
                  </a:schemeClr>
                </a:solidFill>
              </a:rPr>
              <a:t>Благодійна програма НАІУ «Рятуймо разом!»</a:t>
            </a:r>
            <a:endParaRPr lang="ru-RU" sz="36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96128"/>
            <a:ext cx="6789646" cy="5133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834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692696"/>
            <a:ext cx="7748160" cy="2088232"/>
          </a:xfrm>
        </p:spPr>
        <p:txBody>
          <a:bodyPr>
            <a:normAutofit fontScale="92500" lnSpcReduction="20000"/>
          </a:bodyPr>
          <a:lstStyle/>
          <a:p>
            <a:pPr marL="82296" indent="0" algn="ctr">
              <a:spcBef>
                <a:spcPts val="0"/>
              </a:spcBef>
              <a:buNone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офісів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НАІУ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звернулося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понад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2000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громадян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статус ВПО з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інвалідністю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82296" indent="0" algn="ctr">
              <a:spcBef>
                <a:spcPts val="0"/>
              </a:spcBef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члени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родин,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учасників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АТО з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інвалідністю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82296" indent="0" algn="ctr">
              <a:spcBef>
                <a:spcPts val="0"/>
              </a:spcBef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Складено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850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кейсів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осіб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82296" indent="0" algn="ctr">
              <a:spcBef>
                <a:spcPts val="0"/>
              </a:spcBef>
              <a:buNone/>
            </a:pP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бажають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працевлаштуватись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uk-UA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187624" y="3002082"/>
            <a:ext cx="3178198" cy="3149159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spcBef>
                <a:spcPts val="0"/>
              </a:spcBef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262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(125) особи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працевлаштовані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підприємствах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форм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власності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270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(110) осіб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направлено на навчання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, курси підготовки та перепідготовки кваліфікованих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працівників</a:t>
            </a:r>
            <a:endParaRPr lang="uk-UA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Font typeface="Wingdings 2"/>
              <a:buNone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Z:\ЗАХОДИ_2017\ЛЬВІВ_Львівська область\19-20.05.2017_Робоча нарада по проекту ТЕАМ_Львів\Фото_19-20.05.2017\общее фото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822" y="3002082"/>
            <a:ext cx="4610042" cy="2928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04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4192" y="165612"/>
            <a:ext cx="7498080" cy="114300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Тренінги з роботодавцями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Z:\ЗАХОДИ_2017\ВІННИЦЯ\21.09.2017_Тренінг для роботодавців_Вінниця\Вінниця_тренін для роботодавців_21.09.201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274" y="3657836"/>
            <a:ext cx="4320480" cy="2497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Z:\ЗАХОДИ_2017\КИЇВ\11_ЛИСТОПАД_2017\27.11.2017 Тренінг для роботодавців_Київ\Киїів_27.11.2017_тренінг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229128"/>
            <a:ext cx="2241840" cy="2118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Z:\ЗАХОДИ_2017\КИЇВ\11_ЛИСТОПАД_2017\27.11.2017 Тренінг для роботодавців_Київ\Київ_27.11.2017_тренінг 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29128"/>
            <a:ext cx="4524389" cy="2197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Объект 3"/>
          <p:cNvSpPr txBox="1">
            <a:spLocks/>
          </p:cNvSpPr>
          <p:nvPr/>
        </p:nvSpPr>
        <p:spPr>
          <a:xfrm>
            <a:off x="4788024" y="3892926"/>
            <a:ext cx="4172082" cy="2232248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>
              <a:spcBef>
                <a:spcPts val="0"/>
              </a:spcBef>
              <a:spcAft>
                <a:spcPts val="1200"/>
              </a:spcAft>
              <a:buFont typeface="Wingdings 2"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972676" y="3530029"/>
            <a:ext cx="295232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latin typeface="Times New Roman" pitchFamily="18" charset="0"/>
                <a:ea typeface="Calibri"/>
                <a:cs typeface="Times New Roman" pitchFamily="18" charset="0"/>
              </a:rPr>
              <a:t>6 тренінгів для роботодавців</a:t>
            </a:r>
            <a:r>
              <a:rPr lang="uk-UA" sz="2000" dirty="0">
                <a:latin typeface="Times New Roman" pitchFamily="18" charset="0"/>
                <a:ea typeface="Calibri"/>
                <a:cs typeface="Times New Roman" pitchFamily="18" charset="0"/>
              </a:rPr>
              <a:t> щодо працевлаштування </a:t>
            </a:r>
            <a:endParaRPr lang="uk-UA" sz="20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r>
              <a:rPr lang="uk-UA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людей </a:t>
            </a:r>
            <a:r>
              <a:rPr lang="uk-UA" sz="2000" dirty="0">
                <a:latin typeface="Times New Roman" pitchFamily="18" charset="0"/>
                <a:ea typeface="Calibri"/>
                <a:cs typeface="Times New Roman" pitchFamily="18" charset="0"/>
              </a:rPr>
              <a:t>з інвалідністю. </a:t>
            </a:r>
            <a:endParaRPr lang="uk-UA" sz="20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r>
              <a:rPr lang="uk-UA" sz="2000" i="1" dirty="0" smtClean="0">
                <a:latin typeface="Times New Roman" pitchFamily="18" charset="0"/>
                <a:ea typeface="Calibri"/>
                <a:cs typeface="Times New Roman" pitchFamily="18" charset="0"/>
              </a:rPr>
              <a:t>Всього -13 </a:t>
            </a:r>
            <a:r>
              <a:rPr lang="uk-UA" sz="2000" i="1" dirty="0">
                <a:latin typeface="Times New Roman" pitchFamily="18" charset="0"/>
                <a:ea typeface="Calibri"/>
                <a:cs typeface="Times New Roman" pitchFamily="18" charset="0"/>
              </a:rPr>
              <a:t>тренінгів, </a:t>
            </a:r>
            <a:r>
              <a:rPr lang="uk-UA" sz="2000" i="1" dirty="0" smtClean="0">
                <a:latin typeface="Times New Roman" pitchFamily="18" charset="0"/>
                <a:ea typeface="Calibri"/>
                <a:cs typeface="Times New Roman" pitchFamily="18" charset="0"/>
              </a:rPr>
              <a:t>у </a:t>
            </a:r>
            <a:r>
              <a:rPr lang="uk-UA" sz="2000" i="1" dirty="0">
                <a:latin typeface="Times New Roman" pitchFamily="18" charset="0"/>
                <a:ea typeface="Calibri"/>
                <a:cs typeface="Times New Roman" pitchFamily="18" charset="0"/>
              </a:rPr>
              <a:t>яких взяли участь 417 представників підприємств різних форм власності та </a:t>
            </a:r>
            <a:r>
              <a:rPr lang="uk-UA" sz="2000" i="1" dirty="0" smtClean="0">
                <a:latin typeface="Times New Roman" pitchFamily="18" charset="0"/>
                <a:ea typeface="Calibri"/>
                <a:cs typeface="Times New Roman" pitchFamily="18" charset="0"/>
              </a:rPr>
              <a:t>організацій 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94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Объект 2"/>
          <p:cNvSpPr>
            <a:spLocks noGrp="1"/>
          </p:cNvSpPr>
          <p:nvPr>
            <p:ph idx="1"/>
          </p:nvPr>
        </p:nvSpPr>
        <p:spPr>
          <a:xfrm>
            <a:off x="1043609" y="1052736"/>
            <a:ext cx="7992888" cy="2736304"/>
          </a:xfrm>
        </p:spPr>
        <p:txBody>
          <a:bodyPr rtlCol="0">
            <a:normAutofit/>
          </a:bodyPr>
          <a:lstStyle/>
          <a:p>
            <a:pPr marL="0" indent="0" fontAlgn="auto">
              <a:spcBef>
                <a:spcPct val="0"/>
              </a:spcBef>
              <a:spcAft>
                <a:spcPts val="600"/>
              </a:spcAft>
              <a:buFont typeface="Arial" charset="0"/>
              <a:buNone/>
              <a:defRPr/>
            </a:pPr>
            <a:r>
              <a:rPr lang="ru-RU" sz="1800" b="1" dirty="0" smtClean="0">
                <a:latin typeface="Arial" charset="0"/>
                <a:cs typeface="Arial" charset="0"/>
              </a:rPr>
              <a:t>За результатами 10 </a:t>
            </a:r>
            <a:r>
              <a:rPr lang="ru-RU" sz="1800" b="1" dirty="0" err="1" smtClean="0">
                <a:latin typeface="Arial" charset="0"/>
                <a:cs typeface="Arial" charset="0"/>
              </a:rPr>
              <a:t>тренінгів</a:t>
            </a:r>
            <a:r>
              <a:rPr lang="ru-RU" sz="1800" b="1" dirty="0" smtClean="0">
                <a:latin typeface="Arial" charset="0"/>
                <a:cs typeface="Arial" charset="0"/>
              </a:rPr>
              <a:t>, у </a:t>
            </a:r>
            <a:r>
              <a:rPr lang="ru-RU" sz="1800" b="1" dirty="0" err="1" smtClean="0">
                <a:latin typeface="Arial" charset="0"/>
                <a:cs typeface="Arial" charset="0"/>
              </a:rPr>
              <a:t>яких</a:t>
            </a:r>
            <a:r>
              <a:rPr lang="ru-RU" sz="1800" b="1" dirty="0" smtClean="0">
                <a:latin typeface="Arial" charset="0"/>
                <a:cs typeface="Arial" charset="0"/>
              </a:rPr>
              <a:t> взяли участь </a:t>
            </a:r>
            <a:r>
              <a:rPr lang="ru-RU" sz="1800" b="1" dirty="0" smtClean="0">
                <a:latin typeface="Arial" charset="0"/>
                <a:cs typeface="Arial" charset="0"/>
              </a:rPr>
              <a:t>303 </a:t>
            </a:r>
            <a:r>
              <a:rPr lang="ru-RU" sz="1800" b="1" dirty="0" err="1" smtClean="0">
                <a:latin typeface="Arial" charset="0"/>
                <a:cs typeface="Arial" charset="0"/>
              </a:rPr>
              <a:t>роботодавця</a:t>
            </a:r>
            <a:r>
              <a:rPr lang="ru-RU" sz="1800" dirty="0" smtClean="0">
                <a:latin typeface="Arial" charset="0"/>
                <a:cs typeface="Arial" charset="0"/>
              </a:rPr>
              <a:t>,</a:t>
            </a:r>
            <a:r>
              <a:rPr lang="uk-UA" sz="1800" dirty="0" smtClean="0">
                <a:latin typeface="Arial" charset="0"/>
                <a:cs typeface="Arial" charset="0"/>
              </a:rPr>
              <a:t> </a:t>
            </a:r>
          </a:p>
          <a:p>
            <a:pPr marL="0" indent="0" fontAlgn="auto">
              <a:spcBef>
                <a:spcPct val="0"/>
              </a:spcBef>
              <a:spcAft>
                <a:spcPts val="600"/>
              </a:spcAft>
              <a:buFont typeface="Arial" charset="0"/>
              <a:buNone/>
              <a:defRPr/>
            </a:pPr>
            <a:r>
              <a:rPr lang="uk-UA" sz="1800" dirty="0" smtClean="0">
                <a:latin typeface="Arial" charset="0"/>
                <a:cs typeface="Arial" charset="0"/>
              </a:rPr>
              <a:t>у </a:t>
            </a:r>
            <a:r>
              <a:rPr lang="uk-UA" sz="1800" dirty="0" smtClean="0">
                <a:latin typeface="Arial" charset="0"/>
                <a:cs typeface="Arial" charset="0"/>
              </a:rPr>
              <a:t>т.ч.:</a:t>
            </a:r>
          </a:p>
          <a:p>
            <a:pPr marL="0" indent="0" fontAlgn="auto">
              <a:spcBef>
                <a:spcPct val="0"/>
              </a:spcBef>
              <a:spcAft>
                <a:spcPts val="600"/>
              </a:spcAft>
              <a:buFont typeface="Arial" charset="0"/>
              <a:buNone/>
              <a:defRPr/>
            </a:pPr>
            <a:r>
              <a:rPr lang="uk-UA" sz="1800" dirty="0" smtClean="0">
                <a:latin typeface="Arial" charset="0"/>
                <a:cs typeface="Arial" charset="0"/>
              </a:rPr>
              <a:t>•  </a:t>
            </a:r>
            <a:r>
              <a:rPr lang="uk-UA" sz="1600" dirty="0" smtClean="0">
                <a:latin typeface="Arial" charset="0"/>
                <a:cs typeface="Arial" charset="0"/>
              </a:rPr>
              <a:t>підприємства, установи, організації відкритого ринку праці  - </a:t>
            </a:r>
            <a:r>
              <a:rPr lang="uk-UA" sz="1600" dirty="0" smtClean="0">
                <a:latin typeface="Arial" charset="0"/>
                <a:cs typeface="Arial" charset="0"/>
              </a:rPr>
              <a:t>151    </a:t>
            </a:r>
          </a:p>
          <a:p>
            <a:pPr marL="0" indent="0" fontAlgn="auto">
              <a:spcBef>
                <a:spcPct val="0"/>
              </a:spcBef>
              <a:spcAft>
                <a:spcPts val="600"/>
              </a:spcAft>
              <a:buFont typeface="Arial" charset="0"/>
              <a:buNone/>
              <a:defRPr/>
            </a:pPr>
            <a:r>
              <a:rPr lang="uk-UA" sz="1600" dirty="0">
                <a:latin typeface="Arial" charset="0"/>
                <a:cs typeface="Arial" charset="0"/>
              </a:rPr>
              <a:t> </a:t>
            </a:r>
            <a:r>
              <a:rPr lang="uk-UA" sz="1600" dirty="0" smtClean="0">
                <a:latin typeface="Arial" charset="0"/>
                <a:cs typeface="Arial" charset="0"/>
              </a:rPr>
              <a:t>   </a:t>
            </a:r>
            <a:r>
              <a:rPr lang="uk-UA" sz="1600" dirty="0" smtClean="0">
                <a:latin typeface="Arial" charset="0"/>
                <a:cs typeface="Arial" charset="0"/>
              </a:rPr>
              <a:t>(працевлаштували 38 осіб з інвалідністю)</a:t>
            </a:r>
            <a:endParaRPr lang="uk-UA" sz="1600" dirty="0" smtClean="0">
              <a:latin typeface="Arial" charset="0"/>
              <a:cs typeface="Arial" charset="0"/>
            </a:endParaRPr>
          </a:p>
          <a:p>
            <a:pPr marL="0" indent="0" fontAlgn="auto">
              <a:spcBef>
                <a:spcPct val="0"/>
              </a:spcBef>
              <a:spcAft>
                <a:spcPts val="600"/>
              </a:spcAft>
              <a:buFont typeface="Arial" charset="0"/>
              <a:buNone/>
              <a:defRPr/>
            </a:pPr>
            <a:r>
              <a:rPr lang="uk-UA" sz="1600" dirty="0" smtClean="0">
                <a:latin typeface="Arial" charset="0"/>
                <a:cs typeface="Arial" charset="0"/>
              </a:rPr>
              <a:t>•  місцеві органи влади </a:t>
            </a:r>
            <a:r>
              <a:rPr lang="uk-UA" sz="1600" dirty="0" smtClean="0">
                <a:latin typeface="Arial" charset="0"/>
                <a:cs typeface="Arial" charset="0"/>
              </a:rPr>
              <a:t>– 46 (1 особу)</a:t>
            </a:r>
            <a:endParaRPr lang="uk-UA" sz="1600" dirty="0" smtClean="0">
              <a:latin typeface="Arial" charset="0"/>
              <a:cs typeface="Arial" charset="0"/>
            </a:endParaRPr>
          </a:p>
          <a:p>
            <a:pPr marL="0" indent="0" fontAlgn="auto">
              <a:spcBef>
                <a:spcPct val="0"/>
              </a:spcBef>
              <a:spcAft>
                <a:spcPts val="600"/>
              </a:spcAft>
              <a:buFont typeface="Arial" charset="0"/>
              <a:buNone/>
              <a:defRPr/>
            </a:pPr>
            <a:r>
              <a:rPr lang="uk-UA" sz="1600" dirty="0" smtClean="0">
                <a:latin typeface="Arial" charset="0"/>
                <a:cs typeface="Arial" charset="0"/>
              </a:rPr>
              <a:t>•  підприємства державної та комунальної форми власності </a:t>
            </a:r>
            <a:r>
              <a:rPr lang="uk-UA" sz="1600" dirty="0" smtClean="0">
                <a:latin typeface="Arial" charset="0"/>
                <a:cs typeface="Arial" charset="0"/>
              </a:rPr>
              <a:t>– 64 (14 осіб)</a:t>
            </a:r>
            <a:endParaRPr lang="uk-UA" sz="1600" dirty="0" smtClean="0">
              <a:latin typeface="Arial" charset="0"/>
              <a:cs typeface="Arial" charset="0"/>
            </a:endParaRPr>
          </a:p>
          <a:p>
            <a:pPr marL="0" indent="0" fontAlgn="auto">
              <a:spcBef>
                <a:spcPct val="0"/>
              </a:spcBef>
              <a:spcAft>
                <a:spcPts val="600"/>
              </a:spcAft>
              <a:buFont typeface="Arial" charset="0"/>
              <a:buNone/>
              <a:defRPr/>
            </a:pPr>
            <a:r>
              <a:rPr lang="uk-UA" sz="1600" dirty="0" smtClean="0">
                <a:latin typeface="Arial" charset="0"/>
                <a:cs typeface="Arial" charset="0"/>
              </a:rPr>
              <a:t>•  підприємства громадських організацій інвалідів  - </a:t>
            </a:r>
            <a:r>
              <a:rPr lang="uk-UA" sz="1600" dirty="0" smtClean="0">
                <a:latin typeface="Arial" charset="0"/>
                <a:cs typeface="Arial" charset="0"/>
              </a:rPr>
              <a:t>34 (29 осіб)</a:t>
            </a:r>
            <a:endParaRPr lang="uk-UA" sz="1600" dirty="0" smtClean="0">
              <a:latin typeface="Arial" charset="0"/>
              <a:cs typeface="Arial" charset="0"/>
            </a:endParaRPr>
          </a:p>
          <a:p>
            <a:pPr marL="0" indent="0" fontAlgn="auto">
              <a:spcBef>
                <a:spcPct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uk-UA" sz="1600" dirty="0" smtClean="0">
                <a:latin typeface="Arial" charset="0"/>
                <a:cs typeface="Arial" charset="0"/>
              </a:rPr>
              <a:t>•  інші неурядові організації – 8</a:t>
            </a:r>
          </a:p>
          <a:p>
            <a:pPr marL="0" indent="0" fontAlgn="auto">
              <a:spcBef>
                <a:spcPct val="0"/>
              </a:spcBef>
              <a:spcAft>
                <a:spcPts val="0"/>
              </a:spcAft>
              <a:buFont typeface="Arial" charset="0"/>
              <a:buNone/>
              <a:defRPr/>
            </a:pPr>
            <a:endParaRPr lang="uk-UA" sz="2000" dirty="0" smtClean="0">
              <a:latin typeface="Arial" charset="0"/>
              <a:cs typeface="Arial" charset="0"/>
            </a:endParaRPr>
          </a:p>
          <a:p>
            <a:pPr marL="0" indent="0" fontAlgn="auto">
              <a:spcBef>
                <a:spcPct val="0"/>
              </a:spcBef>
              <a:spcAft>
                <a:spcPts val="0"/>
              </a:spcAft>
              <a:buFont typeface="Arial" charset="0"/>
              <a:buNone/>
              <a:defRPr/>
            </a:pPr>
            <a:endParaRPr lang="uk-UA" sz="2000" dirty="0" smtClean="0">
              <a:latin typeface="Arial" charset="0"/>
              <a:cs typeface="Arial" charset="0"/>
            </a:endParaRPr>
          </a:p>
        </p:txBody>
      </p:sp>
      <p:sp>
        <p:nvSpPr>
          <p:cNvPr id="13315" name="Заголовок 1"/>
          <p:cNvSpPr>
            <a:spLocks noGrp="1"/>
          </p:cNvSpPr>
          <p:nvPr>
            <p:ph type="title"/>
          </p:nvPr>
        </p:nvSpPr>
        <p:spPr>
          <a:xfrm>
            <a:off x="2122016" y="188640"/>
            <a:ext cx="6554439" cy="673100"/>
          </a:xfrm>
        </p:spPr>
        <p:txBody>
          <a:bodyPr>
            <a:normAutofit fontScale="90000"/>
          </a:bodyPr>
          <a:lstStyle/>
          <a:p>
            <a:pPr algn="ctr"/>
            <a:r>
              <a:rPr lang="uk-UA" altLang="uk-UA" sz="28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Результати ефективності </a:t>
            </a:r>
            <a:br>
              <a:rPr lang="uk-UA" altLang="uk-UA" sz="28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</a:br>
            <a:r>
              <a:rPr lang="uk-UA" altLang="uk-UA" sz="28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тренінгів </a:t>
            </a:r>
            <a:r>
              <a:rPr lang="uk-UA" altLang="uk-UA" sz="28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для </a:t>
            </a:r>
            <a:r>
              <a:rPr lang="uk-UA" altLang="uk-UA" sz="28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роботодавців</a:t>
            </a:r>
            <a:endParaRPr lang="uk-UA" altLang="uk-UA" sz="2800" b="1" i="1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pic>
        <p:nvPicPr>
          <p:cNvPr id="13316" name="Picture 2" descr="I:\work\ЗАХОДИ_2017\ЛЬВІВ_Львівська область\19-20.05.2017_Робоча нарада по проекту ТЕАМ\Презентація Назаренко\DSC_38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412" y="3573016"/>
            <a:ext cx="4130873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Прямоугольник 1"/>
          <p:cNvSpPr>
            <a:spLocks noChangeArrowheads="1"/>
          </p:cNvSpPr>
          <p:nvPr/>
        </p:nvSpPr>
        <p:spPr bwMode="auto">
          <a:xfrm>
            <a:off x="1331640" y="4202504"/>
            <a:ext cx="324036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/>
            <a:r>
              <a:rPr lang="uk-UA" dirty="0" smtClean="0">
                <a:latin typeface="Arial" charset="0"/>
                <a:cs typeface="Arial" charset="0"/>
              </a:rPr>
              <a:t>Організаційну підтримку проведення тренінгів надано </a:t>
            </a:r>
          </a:p>
          <a:p>
            <a:pPr algn="ctr" eaLnBrk="1" hangingPunct="1"/>
            <a:r>
              <a:rPr lang="uk-UA" b="1" dirty="0" smtClean="0">
                <a:latin typeface="Arial" charset="0"/>
                <a:cs typeface="Arial" charset="0"/>
              </a:rPr>
              <a:t>Державною службою зайнятості</a:t>
            </a:r>
          </a:p>
          <a:p>
            <a:pPr eaLnBrk="1" hangingPunct="1"/>
            <a:r>
              <a:rPr lang="uk-UA" dirty="0" smtClean="0">
                <a:latin typeface="Arial" charset="0"/>
                <a:cs typeface="Arial" charset="0"/>
              </a:rPr>
              <a:t> </a:t>
            </a:r>
            <a:endParaRPr lang="uk-UA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7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3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Бізнес-тренінги </a:t>
            </a:r>
            <a:br>
              <a:rPr lang="uk-UA" sz="3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із започаткування власної справи</a:t>
            </a:r>
            <a:endParaRPr lang="ru-RU" sz="36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788024" y="1556792"/>
            <a:ext cx="4172082" cy="2232248"/>
          </a:xfrm>
        </p:spPr>
        <p:txBody>
          <a:bodyPr>
            <a:normAutofit fontScale="85000" lnSpcReduction="20000"/>
          </a:bodyPr>
          <a:lstStyle/>
          <a:p>
            <a:pPr marL="82296" indent="0">
              <a:spcBef>
                <a:spcPts val="0"/>
              </a:spcBef>
              <a:buNone/>
            </a:pPr>
            <a:r>
              <a:rPr lang="uk-UA" sz="3300" dirty="0" smtClean="0">
                <a:latin typeface="Times New Roman" pitchFamily="18" charset="0"/>
                <a:cs typeface="Times New Roman" pitchFamily="18" charset="0"/>
              </a:rPr>
              <a:t>Проведено </a:t>
            </a:r>
            <a:r>
              <a:rPr lang="uk-UA" sz="3300" dirty="0">
                <a:latin typeface="Times New Roman" pitchFamily="18" charset="0"/>
                <a:cs typeface="Times New Roman" pitchFamily="18" charset="0"/>
              </a:rPr>
              <a:t>– 3 тренінгів для ВПО з інвалідністю щодо започаткування власної справи, в яких взяли участь </a:t>
            </a:r>
            <a:r>
              <a:rPr lang="uk-UA" sz="3300" b="1" dirty="0">
                <a:latin typeface="Times New Roman" pitchFamily="18" charset="0"/>
                <a:cs typeface="Times New Roman" pitchFamily="18" charset="0"/>
              </a:rPr>
              <a:t>70 особи. </a:t>
            </a:r>
          </a:p>
          <a:p>
            <a:pPr marL="82296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dirty="0"/>
          </a:p>
        </p:txBody>
      </p:sp>
      <p:pic>
        <p:nvPicPr>
          <p:cNvPr id="1026" name="Picture 2" descr="Z:\ЗАХОДИ_2017\МАРІУПОЛЬ\25-27.09.2017_Семінар_Власна справа_Маріуполь\Фото семінара_на сайт\Изображение 1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56792"/>
            <a:ext cx="345638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Z:\ЗАХОДИ_2017\КРАМАТОРСЬК\19-21.09.2017_Семінар_Власна справа\Краматорськ_1-21.09.2017_власна справ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7" y="3922396"/>
            <a:ext cx="5036179" cy="2644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365104"/>
            <a:ext cx="2664296" cy="2201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Объект 3"/>
          <p:cNvSpPr txBox="1">
            <a:spLocks/>
          </p:cNvSpPr>
          <p:nvPr/>
        </p:nvSpPr>
        <p:spPr>
          <a:xfrm>
            <a:off x="1187624" y="4337939"/>
            <a:ext cx="2592288" cy="2232248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>
              <a:spcBef>
                <a:spcPts val="0"/>
              </a:spcBef>
              <a:buNone/>
            </a:pP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Всього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– </a:t>
            </a:r>
          </a:p>
          <a:p>
            <a:pPr marL="82296" indent="0">
              <a:spcBef>
                <a:spcPts val="0"/>
              </a:spcBef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13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семінарів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spcBef>
                <a:spcPts val="0"/>
              </a:spcBef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участю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82296" indent="0">
              <a:spcBef>
                <a:spcPts val="0"/>
              </a:spcBef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300 ВПО з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інвалідністю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139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Конкурс міні-грантів </a:t>
            </a:r>
            <a:br>
              <a:rPr lang="uk-UA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«історії успіху»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484784"/>
            <a:ext cx="7560840" cy="2880320"/>
          </a:xfrm>
        </p:spPr>
        <p:txBody>
          <a:bodyPr>
            <a:normAutofit lnSpcReduction="10000"/>
          </a:bodyPr>
          <a:lstStyle/>
          <a:p>
            <a:pPr indent="0" algn="ctr">
              <a:spcBef>
                <a:spcPts val="0"/>
              </a:spcBef>
              <a:buNone/>
            </a:pPr>
            <a:r>
              <a:rPr lang="uk-UA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Закуплено обладнання на суму 1,186 </a:t>
            </a:r>
            <a:r>
              <a:rPr lang="uk-UA" sz="2400" b="1" dirty="0" err="1">
                <a:solidFill>
                  <a:srgbClr val="000000"/>
                </a:solidFill>
                <a:latin typeface="Times New Roman"/>
                <a:ea typeface="Times New Roman"/>
              </a:rPr>
              <a:t>млн.грн</a:t>
            </a:r>
            <a:r>
              <a:rPr lang="uk-UA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endParaRPr lang="uk-UA" sz="2400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0" algn="ctr">
              <a:spcBef>
                <a:spcPts val="0"/>
              </a:spcBef>
              <a:buNone/>
            </a:pPr>
            <a:r>
              <a:rPr lang="uk-UA" sz="24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для </a:t>
            </a:r>
            <a:r>
              <a:rPr lang="uk-UA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започаткування та розвитку власного бізнесу </a:t>
            </a:r>
            <a:r>
              <a:rPr lang="uk-UA" sz="2400" dirty="0">
                <a:solidFill>
                  <a:srgbClr val="000000"/>
                </a:solidFill>
                <a:latin typeface="Times New Roman"/>
                <a:ea typeface="Times New Roman"/>
              </a:rPr>
              <a:t>ВПО з інвалідністю, членів їх родин </a:t>
            </a:r>
            <a:endParaRPr lang="uk-UA" sz="24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uk-UA" sz="24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та </a:t>
            </a:r>
            <a:r>
              <a:rPr lang="uk-UA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створення нових робочих місць</a:t>
            </a:r>
            <a:r>
              <a:rPr lang="uk-UA" sz="2400" dirty="0">
                <a:solidFill>
                  <a:srgbClr val="000000"/>
                </a:solidFill>
                <a:latin typeface="Times New Roman"/>
                <a:ea typeface="Times New Roman"/>
              </a:rPr>
              <a:t> на підприємствах ГОІ та ФОП </a:t>
            </a:r>
            <a:r>
              <a:rPr lang="uk-UA" sz="2400" i="1" dirty="0">
                <a:solidFill>
                  <a:srgbClr val="000000"/>
                </a:solidFill>
                <a:latin typeface="Times New Roman"/>
                <a:ea typeface="Times New Roman"/>
              </a:rPr>
              <a:t>(55 міні-грантів)</a:t>
            </a:r>
            <a:r>
              <a:rPr lang="uk-UA" sz="2400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endParaRPr lang="uk-UA" sz="24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0" algn="ctr">
              <a:spcAft>
                <a:spcPts val="1200"/>
              </a:spcAft>
              <a:buNone/>
            </a:pPr>
            <a:r>
              <a:rPr lang="uk-UA" sz="24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Загальна </a:t>
            </a:r>
            <a:r>
              <a:rPr lang="uk-UA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сума фінансування </a:t>
            </a:r>
            <a:r>
              <a:rPr lang="uk-UA" sz="24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з </a:t>
            </a:r>
            <a:r>
              <a:rPr lang="uk-UA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початку проекту - понад 2 </a:t>
            </a:r>
            <a:r>
              <a:rPr lang="uk-UA" sz="2400" b="1" dirty="0" err="1">
                <a:solidFill>
                  <a:srgbClr val="000000"/>
                </a:solidFill>
                <a:latin typeface="Times New Roman"/>
                <a:ea typeface="Times New Roman"/>
              </a:rPr>
              <a:t>млн.грн</a:t>
            </a:r>
            <a:r>
              <a:rPr lang="uk-UA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endParaRPr lang="ru-RU" sz="2400" b="1" dirty="0">
              <a:latin typeface="Times New Roman"/>
              <a:ea typeface="Times New Roman"/>
            </a:endParaRPr>
          </a:p>
          <a:p>
            <a:pPr marL="82296" indent="0">
              <a:buNone/>
            </a:pP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581128"/>
            <a:ext cx="7683172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812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Ризики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1258888" y="1484312"/>
            <a:ext cx="7561262" cy="4969024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податковому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законодавстві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наприкінці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2016 року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призвели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податків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діючих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ФОП,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самим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збільшили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податкове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навантаження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до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готові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новостворені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ФОП;   </a:t>
            </a:r>
          </a:p>
          <a:p>
            <a:pPr>
              <a:spcBef>
                <a:spcPct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реєстрації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ФОП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втрачено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виплат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по догляду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дитиною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інвалідністю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членами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родини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Bef>
                <a:spcPct val="0"/>
              </a:spcBef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реєстрації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ФОП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окремими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учасниками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втрачено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отримувати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субсидію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сплату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комунальних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Bef>
                <a:spcPct val="0"/>
              </a:spcBef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недостатній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досвід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вмінь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навичок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ведення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власної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справи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людський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фактор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придбання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особистих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потреб, а  не для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бізнесу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spcBef>
                <a:spcPct val="0"/>
              </a:spcBef>
            </a:pP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11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115616" y="149225"/>
            <a:ext cx="7318772" cy="1044575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uk-UA" sz="2400" b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Микола</a:t>
            </a:r>
            <a:r>
              <a:rPr lang="ru-RU" altLang="uk-UA" sz="24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, 29 </a:t>
            </a:r>
            <a:r>
              <a:rPr lang="ru-RU" altLang="uk-UA" sz="2400" b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років</a:t>
            </a:r>
            <a:r>
              <a:rPr lang="ru-RU" altLang="uk-UA" sz="24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, 1 </a:t>
            </a:r>
            <a:r>
              <a:rPr lang="ru-RU" altLang="uk-UA" sz="2400" b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група</a:t>
            </a:r>
            <a:r>
              <a:rPr lang="ru-RU" altLang="uk-UA" sz="24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ru-RU" altLang="uk-UA" sz="2400" b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інвалідності</a:t>
            </a:r>
            <a:r>
              <a:rPr lang="ru-RU" altLang="uk-UA" sz="24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(</a:t>
            </a:r>
            <a:r>
              <a:rPr lang="ru-RU" altLang="uk-UA" sz="2400" b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пересувається</a:t>
            </a:r>
            <a:r>
              <a:rPr lang="ru-RU" altLang="uk-UA" sz="24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на </a:t>
            </a:r>
            <a:r>
              <a:rPr lang="ru-RU" altLang="uk-UA" sz="2400" b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колясці</a:t>
            </a:r>
            <a:r>
              <a:rPr lang="ru-RU" altLang="uk-UA" sz="24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), ВПО, м. </a:t>
            </a:r>
            <a:r>
              <a:rPr lang="ru-RU" altLang="uk-UA" sz="2400" b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Краматорськ</a:t>
            </a:r>
            <a:r>
              <a:rPr lang="ru-RU" altLang="uk-UA" sz="24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.</a:t>
            </a:r>
            <a:br>
              <a:rPr lang="ru-RU" altLang="uk-UA" sz="24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</a:br>
            <a:r>
              <a:rPr lang="ru-RU" altLang="uk-UA" sz="2400" b="1" i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Знайшов</a:t>
            </a:r>
            <a:r>
              <a:rPr lang="ru-RU" altLang="uk-UA" sz="2400" b="1" i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себе у </a:t>
            </a:r>
            <a:r>
              <a:rPr lang="ru-RU" altLang="uk-UA" sz="2400" b="1" i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сфері</a:t>
            </a:r>
            <a:r>
              <a:rPr lang="ru-RU" altLang="uk-UA" sz="2400" b="1" i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 </a:t>
            </a:r>
            <a:r>
              <a:rPr lang="ru-RU" altLang="uk-UA" sz="2400" b="1" i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нігтьового</a:t>
            </a:r>
            <a:r>
              <a:rPr lang="ru-RU" altLang="uk-UA" sz="2400" b="1" i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ru-RU" altLang="uk-UA" sz="2400" b="1" i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сервісу</a:t>
            </a:r>
            <a:endParaRPr lang="ru-RU" sz="2400" b="1" i="1" dirty="0" smtClean="0">
              <a:solidFill>
                <a:srgbClr val="C0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95491" y="1440275"/>
            <a:ext cx="4542532" cy="2892648"/>
          </a:xfrm>
        </p:spPr>
        <p:txBody>
          <a:bodyPr>
            <a:normAutofit fontScale="85000" lnSpcReduction="10000"/>
          </a:bodyPr>
          <a:lstStyle/>
          <a:p>
            <a:pPr marL="0" indent="457200" eaLnBrk="1" hangingPunct="1">
              <a:spcBef>
                <a:spcPts val="600"/>
              </a:spcBef>
              <a:buFont typeface="Arial" charset="0"/>
              <a:buNone/>
              <a:defRPr/>
            </a:pPr>
            <a:r>
              <a:rPr lang="ru-RU" altLang="uk-UA" sz="1600" dirty="0" smtClean="0">
                <a:latin typeface="Arial" charset="0"/>
                <a:cs typeface="Arial" charset="0"/>
              </a:rPr>
              <a:t>.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Після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травми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пересувається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на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колясці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</a:p>
          <a:p>
            <a:pPr marL="0" indent="457200" eaLnBrk="1" hangingPunct="1">
              <a:spcBef>
                <a:spcPts val="600"/>
              </a:spcBef>
              <a:buFont typeface="Arial" charset="0"/>
              <a:buNone/>
              <a:defRPr/>
            </a:pPr>
            <a:r>
              <a:rPr lang="ru-RU" altLang="uk-UA" sz="1800" dirty="0" smtClean="0">
                <a:latin typeface="Arial" charset="0"/>
                <a:cs typeface="Arial" charset="0"/>
              </a:rPr>
              <a:t>Перемога у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Конкурсі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міні-грантів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надала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можливість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отримати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необхідне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обладнання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для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ведення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власного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бізнесу</a:t>
            </a:r>
            <a:r>
              <a:rPr lang="ru-RU" altLang="uk-UA" sz="1800" dirty="0" smtClean="0">
                <a:latin typeface="Arial" charset="0"/>
                <a:cs typeface="Arial" charset="0"/>
              </a:rPr>
              <a:t>. </a:t>
            </a:r>
          </a:p>
          <a:p>
            <a:pPr marL="0" indent="457200" eaLnBrk="1" hangingPunct="1">
              <a:spcBef>
                <a:spcPts val="600"/>
              </a:spcBef>
              <a:buFont typeface="Arial" charset="0"/>
              <a:buNone/>
              <a:defRPr/>
            </a:pPr>
            <a:r>
              <a:rPr lang="ru-RU" altLang="uk-UA" sz="1800" dirty="0" err="1" smtClean="0">
                <a:latin typeface="Arial" charset="0"/>
                <a:cs typeface="Arial" charset="0"/>
              </a:rPr>
              <a:t>Вміє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керувати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автомобілем</a:t>
            </a:r>
            <a:r>
              <a:rPr lang="ru-RU" altLang="uk-UA" sz="1800" dirty="0" smtClean="0">
                <a:latin typeface="Arial" charset="0"/>
                <a:cs typeface="Arial" charset="0"/>
              </a:rPr>
              <a:t>,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закінчив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курси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водіїв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класу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«В» при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Донбаському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міжрегіональному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центрі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професійної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реабілітації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інвалідів</a:t>
            </a:r>
            <a:r>
              <a:rPr lang="ru-RU" altLang="uk-UA" sz="1800" dirty="0" smtClean="0">
                <a:latin typeface="Arial" charset="0"/>
                <a:cs typeface="Arial" charset="0"/>
              </a:rPr>
              <a:t>. </a:t>
            </a:r>
          </a:p>
          <a:p>
            <a:pPr marL="0" indent="457200" eaLnBrk="1" hangingPunct="1">
              <a:spcBef>
                <a:spcPts val="600"/>
              </a:spcBef>
              <a:buFont typeface="Arial" charset="0"/>
              <a:buNone/>
              <a:defRPr/>
            </a:pPr>
            <a:r>
              <a:rPr lang="ru-RU" altLang="uk-UA" sz="1800" dirty="0" smtClean="0">
                <a:latin typeface="Arial" charset="0"/>
                <a:cs typeface="Arial" charset="0"/>
              </a:rPr>
              <a:t>В рамках проекту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пройшов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курс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навчання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у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досвідченого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майстра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нігтьового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дизайну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Віки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Круліковської</a:t>
            </a:r>
            <a:r>
              <a:rPr lang="ru-RU" altLang="uk-UA" sz="1800" dirty="0" smtClean="0">
                <a:latin typeface="Arial" charset="0"/>
                <a:cs typeface="Arial" charset="0"/>
              </a:rPr>
              <a:t>,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отримав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відповідний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диплом. </a:t>
            </a:r>
          </a:p>
          <a:p>
            <a:pPr>
              <a:defRPr/>
            </a:pPr>
            <a:endParaRPr lang="ru-RU" sz="1500" dirty="0"/>
          </a:p>
        </p:txBody>
      </p:sp>
      <p:pic>
        <p:nvPicPr>
          <p:cNvPr id="717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9632" y="1844824"/>
            <a:ext cx="2871787" cy="3829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Рисунок 6" descr="I:\work\проекти 2015\проект Кате АМЕРИКА\Конкурс міні-гранти\ІІІ етап_міні-гранти_особові справи\!!!!!Отримали гранти _ІІІ хвиля\Рубан Микола\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149080"/>
            <a:ext cx="3771900" cy="241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117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1043607" y="280988"/>
            <a:ext cx="7540005" cy="1585912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uk-UA" altLang="uk-UA" sz="24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Денис, 36 років, 1 група інв. (без обох ніг), пересувається на колясці, ВПО, м. Харків.</a:t>
            </a:r>
            <a:br>
              <a:rPr lang="uk-UA" altLang="uk-UA" sz="24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</a:br>
            <a:r>
              <a:rPr lang="uk-UA" altLang="uk-UA" sz="2400" b="1" i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В</a:t>
            </a:r>
            <a:r>
              <a:rPr lang="ru-RU" altLang="uk-UA" sz="2400" b="1" i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ідкрив</a:t>
            </a:r>
            <a:r>
              <a:rPr lang="ru-RU" altLang="uk-UA" sz="2400" b="1" i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ru-RU" altLang="uk-UA" sz="2400" b="1" i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свій</a:t>
            </a:r>
            <a:r>
              <a:rPr lang="ru-RU" altLang="uk-UA" sz="2400" b="1" i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ru-RU" altLang="uk-UA" sz="2400" b="1" i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сервісний</a:t>
            </a:r>
            <a:r>
              <a:rPr lang="ru-RU" altLang="uk-UA" sz="2400" b="1" i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центр та </a:t>
            </a:r>
            <a:r>
              <a:rPr lang="ru-RU" altLang="uk-UA" sz="2400" b="1" i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майстерню</a:t>
            </a:r>
            <a:r>
              <a:rPr lang="ru-RU" altLang="uk-UA" sz="2400" b="1" i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/>
            </a:r>
            <a:br>
              <a:rPr lang="ru-RU" altLang="uk-UA" sz="2400" b="1" i="1" dirty="0" smtClean="0">
                <a:solidFill>
                  <a:srgbClr val="C00000"/>
                </a:solidFill>
                <a:latin typeface="Arial" charset="0"/>
                <a:cs typeface="Arial" charset="0"/>
              </a:rPr>
            </a:br>
            <a:r>
              <a:rPr lang="ru-RU" altLang="uk-UA" sz="2400" b="1" i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з ремонту </a:t>
            </a:r>
            <a:r>
              <a:rPr lang="ru-RU" altLang="uk-UA" sz="2400" b="1" i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смартфонів</a:t>
            </a:r>
            <a:r>
              <a:rPr lang="ru-RU" altLang="uk-UA" sz="2400" b="1" i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, </a:t>
            </a:r>
            <a:r>
              <a:rPr lang="ru-RU" altLang="uk-UA" sz="2400" b="1" i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телефонів</a:t>
            </a:r>
            <a:r>
              <a:rPr lang="ru-RU" altLang="uk-UA" sz="2400" b="1" i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, </a:t>
            </a:r>
            <a:r>
              <a:rPr lang="ru-RU" altLang="uk-UA" sz="2400" b="1" i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планшетів</a:t>
            </a:r>
            <a:r>
              <a:rPr lang="ru-RU" altLang="uk-UA" sz="2400" b="1" i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, </a:t>
            </a:r>
            <a:r>
              <a:rPr lang="ru-RU" altLang="uk-UA" sz="2400" b="1" i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комп’ютерної</a:t>
            </a:r>
            <a:r>
              <a:rPr lang="ru-RU" altLang="uk-UA" sz="2400" b="1" i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та </a:t>
            </a:r>
            <a:r>
              <a:rPr lang="ru-RU" altLang="uk-UA" sz="2400" b="1" i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побутової</a:t>
            </a:r>
            <a:r>
              <a:rPr lang="ru-RU" altLang="uk-UA" sz="2400" b="1" i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ru-RU" altLang="uk-UA" sz="2400" b="1" i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техніки</a:t>
            </a:r>
            <a:endParaRPr lang="uk-UA" altLang="uk-UA" sz="2400" b="1" i="1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10243" name="Объект 2"/>
          <p:cNvSpPr>
            <a:spLocks noGrp="1"/>
          </p:cNvSpPr>
          <p:nvPr>
            <p:ph idx="1"/>
          </p:nvPr>
        </p:nvSpPr>
        <p:spPr>
          <a:xfrm>
            <a:off x="1187624" y="2204864"/>
            <a:ext cx="3744416" cy="3972099"/>
          </a:xfrm>
        </p:spPr>
        <p:txBody>
          <a:bodyPr>
            <a:normAutofit lnSpcReduction="10000"/>
          </a:bodyPr>
          <a:lstStyle/>
          <a:p>
            <a:pPr marL="0" indent="457200" algn="just" eaLnBrk="1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charset="0"/>
              <a:buNone/>
            </a:pPr>
            <a:r>
              <a:rPr lang="ru-RU" altLang="uk-UA" sz="1800" dirty="0" err="1" smtClean="0">
                <a:latin typeface="Arial" charset="0"/>
                <a:cs typeface="Arial" charset="0"/>
              </a:rPr>
              <a:t>Маючи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діючий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ФОП надавав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послуги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з ремонту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телефонів</a:t>
            </a:r>
            <a:r>
              <a:rPr lang="ru-RU" altLang="uk-UA" sz="1800" dirty="0" smtClean="0">
                <a:latin typeface="Arial" charset="0"/>
                <a:cs typeface="Arial" charset="0"/>
              </a:rPr>
              <a:t>,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комп’ютерної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та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побутової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техніки</a:t>
            </a:r>
            <a:r>
              <a:rPr lang="ru-RU" altLang="uk-UA" sz="1800" dirty="0" smtClean="0">
                <a:latin typeface="Arial" charset="0"/>
                <a:cs typeface="Arial" charset="0"/>
              </a:rPr>
              <a:t>,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оскільки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мав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належний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досвід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(до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подій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на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сході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він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працював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інженером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з ремонту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побутової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електроніки</a:t>
            </a:r>
            <a:r>
              <a:rPr lang="ru-RU" altLang="uk-UA" sz="1800" dirty="0" smtClean="0">
                <a:latin typeface="Arial" charset="0"/>
                <a:cs typeface="Arial" charset="0"/>
              </a:rPr>
              <a:t>). </a:t>
            </a:r>
          </a:p>
          <a:p>
            <a:pPr marL="0" indent="457200" algn="just" eaLnBrk="1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charset="0"/>
              <a:buNone/>
            </a:pPr>
            <a:r>
              <a:rPr lang="ru-RU" altLang="uk-UA" sz="1800" dirty="0" smtClean="0">
                <a:latin typeface="Arial" charset="0"/>
                <a:cs typeface="Arial" charset="0"/>
              </a:rPr>
              <a:t>У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березні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2016 року Денис став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учасником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проекту </a:t>
            </a:r>
            <a:r>
              <a:rPr lang="en-US" altLang="uk-UA" sz="1800" dirty="0" smtClean="0">
                <a:latin typeface="Arial" charset="0"/>
                <a:cs typeface="Arial" charset="0"/>
              </a:rPr>
              <a:t>TEAM</a:t>
            </a:r>
            <a:r>
              <a:rPr lang="uk-UA" altLang="uk-UA" sz="1800" dirty="0" smtClean="0">
                <a:latin typeface="Arial" charset="0"/>
                <a:cs typeface="Arial" charset="0"/>
              </a:rPr>
              <a:t>, був учасником семінару з відкриття власної справи</a:t>
            </a:r>
            <a:r>
              <a:rPr lang="en-US" altLang="uk-UA" sz="1800" dirty="0" smtClean="0">
                <a:latin typeface="Arial" charset="0"/>
                <a:cs typeface="Arial" charset="0"/>
              </a:rPr>
              <a:t>. </a:t>
            </a:r>
            <a:endParaRPr lang="uk-UA" altLang="uk-UA" sz="1800" dirty="0" smtClean="0">
              <a:latin typeface="Arial" charset="0"/>
              <a:cs typeface="Arial" charset="0"/>
            </a:endParaRPr>
          </a:p>
          <a:p>
            <a:pPr marL="0" indent="457200" algn="just" eaLnBrk="1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charset="0"/>
              <a:buNone/>
            </a:pPr>
            <a:r>
              <a:rPr lang="ru-RU" altLang="uk-UA" sz="1800" dirty="0" smtClean="0">
                <a:latin typeface="Arial" charset="0"/>
                <a:cs typeface="Arial" charset="0"/>
              </a:rPr>
              <a:t>В рамках Конкурсу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міні-грантів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отримав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нове</a:t>
            </a:r>
            <a:r>
              <a:rPr lang="ru-RU" altLang="uk-UA" sz="1800" dirty="0" smtClean="0">
                <a:latin typeface="Arial" charset="0"/>
                <a:cs typeface="Arial" charset="0"/>
              </a:rPr>
              <a:t> </a:t>
            </a:r>
            <a:r>
              <a:rPr lang="ru-RU" altLang="uk-UA" sz="1800" dirty="0" err="1" smtClean="0">
                <a:latin typeface="Arial" charset="0"/>
                <a:cs typeface="Arial" charset="0"/>
              </a:rPr>
              <a:t>обладнання</a:t>
            </a:r>
            <a:r>
              <a:rPr lang="ru-RU" altLang="uk-UA" sz="1800" dirty="0" smtClean="0">
                <a:latin typeface="Arial" charset="0"/>
                <a:cs typeface="Arial" charset="0"/>
              </a:rPr>
              <a:t>. </a:t>
            </a: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996952"/>
            <a:ext cx="3916362" cy="298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231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84640"/>
            <a:ext cx="8388425" cy="1395830"/>
          </a:xfrm>
        </p:spPr>
        <p:txBody>
          <a:bodyPr>
            <a:noAutofit/>
          </a:bodyPr>
          <a:lstStyle/>
          <a:p>
            <a:pPr algn="ctr"/>
            <a:r>
              <a:rPr lang="ru-RU" sz="235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МІЖНАРОДНИЙ ПРОЕКТ</a:t>
            </a:r>
            <a:br>
              <a:rPr lang="ru-RU" sz="235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35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35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Тренінги</a:t>
            </a:r>
            <a:r>
              <a:rPr lang="ru-RU" sz="235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5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розширення</a:t>
            </a:r>
            <a:r>
              <a:rPr lang="ru-RU" sz="235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5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економічних</a:t>
            </a:r>
            <a:r>
              <a:rPr lang="ru-RU" sz="235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5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можливостей</a:t>
            </a:r>
            <a:r>
              <a:rPr lang="ru-RU" sz="235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5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допоміжні</a:t>
            </a:r>
            <a:r>
              <a:rPr lang="ru-RU" sz="235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5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технології</a:t>
            </a:r>
            <a:r>
              <a:rPr lang="ru-RU" sz="235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5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35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35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sz="235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послуги</a:t>
            </a:r>
            <a:r>
              <a:rPr lang="ru-RU" sz="235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5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медичної</a:t>
            </a:r>
            <a:r>
              <a:rPr lang="ru-RU" sz="235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35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фізичної</a:t>
            </a:r>
            <a:r>
              <a:rPr lang="ru-RU" sz="235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5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реабілітації</a:t>
            </a:r>
            <a:r>
              <a:rPr lang="ru-RU" sz="235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628800"/>
            <a:ext cx="7890080" cy="4536504"/>
          </a:xfrm>
        </p:spPr>
        <p:txBody>
          <a:bodyPr>
            <a:normAutofit/>
          </a:bodyPr>
          <a:lstStyle/>
          <a:p>
            <a:endParaRPr lang="uk-UA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6119456"/>
            <a:ext cx="6120680" cy="66357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7" name="Рисунок 6" descr="Z:\проекти 2015\проект Кате АМЕРИКА\Банер\Banner_usaid 800x2000 2st [ch1118_YU] - копия.t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3323" y="1880470"/>
            <a:ext cx="1685472" cy="4205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996" y="87509"/>
            <a:ext cx="7559675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273679" y="1988840"/>
            <a:ext cx="598964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Проект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фінансується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Агентством США з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міжнародного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USAID</a:t>
            </a:r>
          </a:p>
          <a:p>
            <a:pPr>
              <a:spcAft>
                <a:spcPts val="1200"/>
              </a:spcAft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Мета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проекту: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підтримка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зайнятості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працевлаштування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ВПО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інвалідністю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постраждали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внаслідок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конфлікту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Сході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надання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реабілітаційних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особам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порушенням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опорно-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рухового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апарату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зокрема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шляхом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участі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таборах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активної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реабілітації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Цільова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група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проекту:  </a:t>
            </a:r>
          </a:p>
          <a:p>
            <a:pPr>
              <a:spcAft>
                <a:spcPts val="1200"/>
              </a:spcAft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Внутрішньо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переміщені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особи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інвалідністю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зокрема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Сходу та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Криму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постраждалі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зоні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АТО,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отримали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інвалідність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члени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сімей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 особи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інвалідністю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проживають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території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межує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зоною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АТО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Донецька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Луганська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області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Географія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проекту: </a:t>
            </a:r>
          </a:p>
          <a:p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Львівська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Вінницька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Донецька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Дніпропетровська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Харківська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області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м.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Київ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11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0"/>
            <a:ext cx="7498080" cy="114300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Результати програми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980728"/>
            <a:ext cx="7818072" cy="5688632"/>
          </a:xfrm>
        </p:spPr>
        <p:txBody>
          <a:bodyPr/>
          <a:lstStyle/>
          <a:p>
            <a:pPr marL="82296" indent="0" algn="ctr">
              <a:buNone/>
            </a:pPr>
            <a:endParaRPr lang="uk-UA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 algn="ctr">
              <a:buNone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Надано допомоги внутрішньо переміщеним особам з інвалідністю на придбання технічних засобів реабілітації, ліків, засобів особистої гігієни, продуктів харчування, оплату житла, закупівлю реабілітаційного обладнання для закладів соціальної сфери Луганської та Донецької областей, проведення таборів активної реабілітації</a:t>
            </a:r>
          </a:p>
          <a:p>
            <a:pPr marL="82296" indent="0" algn="ctr">
              <a:buNone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на загальну суму  </a:t>
            </a:r>
          </a:p>
          <a:p>
            <a:pPr marL="82296" indent="0" algn="ctr">
              <a:buNone/>
            </a:pPr>
            <a:r>
              <a:rPr lang="uk-UA" sz="4400" b="1" dirty="0" smtClean="0"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uk-UA" sz="4400" b="1" dirty="0" err="1" smtClean="0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uk-UA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400" b="1" dirty="0" smtClean="0">
                <a:latin typeface="Times New Roman" pitchFamily="18" charset="0"/>
                <a:cs typeface="Times New Roman" pitchFamily="18" charset="0"/>
              </a:rPr>
              <a:t>260 </a:t>
            </a:r>
            <a:r>
              <a:rPr lang="uk-UA" sz="4400" b="1" dirty="0" smtClean="0">
                <a:latin typeface="Times New Roman" pitchFamily="18" charset="0"/>
                <a:cs typeface="Times New Roman" pitchFamily="18" charset="0"/>
              </a:rPr>
              <a:t>тис.грн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97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547664" y="2708920"/>
            <a:ext cx="7272808" cy="778098"/>
          </a:xfrm>
        </p:spPr>
        <p:txBody>
          <a:bodyPr>
            <a:normAutofit/>
          </a:bodyPr>
          <a:lstStyle/>
          <a:p>
            <a:r>
              <a:rPr lang="uk-UA" sz="4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Дякуємо </a:t>
            </a:r>
            <a:r>
              <a:rPr lang="uk-UA" sz="4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всім за співпрацю!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08754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483</TotalTime>
  <Words>672</Words>
  <Application>Microsoft Office PowerPoint</Application>
  <PresentationFormat>Экран (4:3)</PresentationFormat>
  <Paragraphs>66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Солнцестояние</vt:lpstr>
      <vt:lpstr>Благодійна програма НАІУ «Рятуймо разом!»</vt:lpstr>
      <vt:lpstr>Презентация PowerPoint</vt:lpstr>
      <vt:lpstr>Тренінги з роботодавцями</vt:lpstr>
      <vt:lpstr>Результати ефективності  тренінгів для роботодавців</vt:lpstr>
      <vt:lpstr>Бізнес-тренінги  із започаткування власної справи</vt:lpstr>
      <vt:lpstr>Конкурс міні-грантів  «історії успіху»</vt:lpstr>
      <vt:lpstr>Ризики</vt:lpstr>
      <vt:lpstr>Микола, 29 років, 1 група інвалідності (пересувається на колясці), ВПО, м. Краматорськ. Знайшов себе у сфері  нігтьового сервісу</vt:lpstr>
      <vt:lpstr>Денис, 36 років, 1 група інв. (без обох ніг), пересувається на колясці, ВПО, м. Харків. Відкрив свій сервісний центр та майстерню  з ремонту смартфонів, телефонів, планшетів, комп’ютерної та побутової техніки</vt:lpstr>
      <vt:lpstr>МІЖНАРОДНИЙ ПРОЕКТ «Тренінги, розширення економічних можливостей, допоміжні технології  та послуги медичної/фізичної реабілітації»</vt:lpstr>
      <vt:lpstr>Результати програми</vt:lpstr>
      <vt:lpstr>Дякуємо всім за співпрацю!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Бізнес-тренінги  із започаткування власної справи</dc:title>
  <dc:creator>HP</dc:creator>
  <cp:lastModifiedBy>HP</cp:lastModifiedBy>
  <cp:revision>100</cp:revision>
  <dcterms:modified xsi:type="dcterms:W3CDTF">2017-12-05T09:21:21Z</dcterms:modified>
</cp:coreProperties>
</file>