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1"/>
  </p:handoutMasterIdLst>
  <p:sldIdLst>
    <p:sldId id="256" r:id="rId2"/>
    <p:sldId id="270" r:id="rId3"/>
    <p:sldId id="282" r:id="rId4"/>
    <p:sldId id="285" r:id="rId5"/>
    <p:sldId id="271" r:id="rId6"/>
    <p:sldId id="304" r:id="rId7"/>
    <p:sldId id="272" r:id="rId8"/>
    <p:sldId id="273" r:id="rId9"/>
    <p:sldId id="274" r:id="rId10"/>
    <p:sldId id="275" r:id="rId11"/>
    <p:sldId id="290" r:id="rId12"/>
    <p:sldId id="292" r:id="rId13"/>
    <p:sldId id="305" r:id="rId14"/>
    <p:sldId id="293" r:id="rId15"/>
    <p:sldId id="295" r:id="rId16"/>
    <p:sldId id="294" r:id="rId17"/>
    <p:sldId id="296" r:id="rId18"/>
    <p:sldId id="306" r:id="rId19"/>
    <p:sldId id="298" r:id="rId20"/>
    <p:sldId id="297" r:id="rId21"/>
    <p:sldId id="299" r:id="rId22"/>
    <p:sldId id="280" r:id="rId23"/>
    <p:sldId id="281" r:id="rId24"/>
    <p:sldId id="284" r:id="rId25"/>
    <p:sldId id="300" r:id="rId26"/>
    <p:sldId id="301" r:id="rId27"/>
    <p:sldId id="302" r:id="rId28"/>
    <p:sldId id="303" r:id="rId29"/>
    <p:sldId id="289"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E2F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3E44E4-4470-4E55-90A7-C6D4002E5843}" type="datetimeFigureOut">
              <a:rPr lang="uk-UA" smtClean="0"/>
              <a:pPr/>
              <a:t>24.05.2017</a:t>
            </a:fld>
            <a:endParaRPr lang="uk-UA"/>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A2DC13-8EC6-4737-B84D-525AF5AE61B3}" type="slidenum">
              <a:rPr lang="uk-UA" smtClean="0"/>
              <a:pPr/>
              <a:t>‹#›</a:t>
            </a:fld>
            <a:endParaRPr lang="uk-UA"/>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0" y="12700"/>
            <a:ext cx="9136063" cy="393700"/>
          </a:xfrm>
          <a:prstGeom prst="rect">
            <a:avLst/>
          </a:prstGeom>
          <a:solidFill>
            <a:srgbClr val="FFFFFF"/>
          </a:solidFill>
          <a:ln w="9525">
            <a:noFill/>
            <a:miter lim="800000"/>
            <a:headEnd/>
            <a:tailEnd/>
          </a:ln>
        </p:spPr>
      </p:pic>
      <p:pic>
        <p:nvPicPr>
          <p:cNvPr id="5" name="Picture 14"/>
          <p:cNvPicPr>
            <a:picLocks noChangeAspect="1" noChangeArrowheads="1"/>
          </p:cNvPicPr>
          <p:nvPr userDrawn="1"/>
        </p:nvPicPr>
        <p:blipFill>
          <a:blip r:embed="rId3" cstate="print"/>
          <a:srcRect/>
          <a:stretch>
            <a:fillRect/>
          </a:stretch>
        </p:blipFill>
        <p:spPr bwMode="auto">
          <a:xfrm>
            <a:off x="533400" y="6172200"/>
            <a:ext cx="1838325" cy="657225"/>
          </a:xfrm>
          <a:prstGeom prst="rect">
            <a:avLst/>
          </a:prstGeom>
          <a:solidFill>
            <a:srgbClr val="FFFFFF"/>
          </a:solidFill>
          <a:ln w="9525">
            <a:noFill/>
            <a:miter lim="800000"/>
            <a:headEnd/>
            <a:tailEnd/>
          </a:ln>
        </p:spPr>
      </p:pic>
      <p:pic>
        <p:nvPicPr>
          <p:cNvPr id="6" name="Picture 15"/>
          <p:cNvPicPr>
            <a:picLocks noChangeAspect="1" noChangeArrowheads="1"/>
          </p:cNvPicPr>
          <p:nvPr userDrawn="1"/>
        </p:nvPicPr>
        <p:blipFill>
          <a:blip r:embed="rId4" cstate="print"/>
          <a:srcRect/>
          <a:stretch>
            <a:fillRect/>
          </a:stretch>
        </p:blipFill>
        <p:spPr bwMode="auto">
          <a:xfrm>
            <a:off x="3086100" y="6248400"/>
            <a:ext cx="1485900" cy="579438"/>
          </a:xfrm>
          <a:prstGeom prst="rect">
            <a:avLst/>
          </a:prstGeom>
          <a:solidFill>
            <a:srgbClr val="FFFFFF"/>
          </a:solidFill>
          <a:ln w="9525">
            <a:noFill/>
            <a:miter lim="800000"/>
            <a:headEnd/>
            <a:tailEnd/>
          </a:ln>
        </p:spPr>
      </p:pic>
      <p:pic>
        <p:nvPicPr>
          <p:cNvPr id="7" name="Picture 17"/>
          <p:cNvPicPr>
            <a:picLocks noChangeAspect="1" noChangeArrowheads="1"/>
          </p:cNvPicPr>
          <p:nvPr userDrawn="1"/>
        </p:nvPicPr>
        <p:blipFill>
          <a:blip r:embed="rId5" cstate="print"/>
          <a:srcRect/>
          <a:stretch>
            <a:fillRect/>
          </a:stretch>
        </p:blipFill>
        <p:spPr bwMode="auto">
          <a:xfrm>
            <a:off x="7924800" y="6172200"/>
            <a:ext cx="785813" cy="619125"/>
          </a:xfrm>
          <a:prstGeom prst="rect">
            <a:avLst/>
          </a:prstGeom>
          <a:solidFill>
            <a:srgbClr val="FFFFFF"/>
          </a:solidFill>
          <a:ln w="9525">
            <a:noFill/>
            <a:miter lim="800000"/>
            <a:headEnd/>
            <a:tailEnd/>
          </a:ln>
        </p:spPr>
      </p:pic>
      <p:pic>
        <p:nvPicPr>
          <p:cNvPr id="8" name="Picture 2"/>
          <p:cNvPicPr>
            <a:picLocks noChangeArrowheads="1"/>
          </p:cNvPicPr>
          <p:nvPr userDrawn="1"/>
        </p:nvPicPr>
        <p:blipFill>
          <a:blip r:embed="rId6" cstate="print"/>
          <a:srcRect/>
          <a:stretch>
            <a:fillRect/>
          </a:stretch>
        </p:blipFill>
        <p:spPr bwMode="auto">
          <a:xfrm>
            <a:off x="5562600" y="6248400"/>
            <a:ext cx="1619250" cy="576263"/>
          </a:xfrm>
          <a:prstGeom prst="rect">
            <a:avLst/>
          </a:prstGeom>
          <a:solidFill>
            <a:srgbClr val="FFFFFF"/>
          </a:solid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0" y="12700"/>
            <a:ext cx="9136063" cy="393700"/>
          </a:xfrm>
          <a:prstGeom prst="rect">
            <a:avLst/>
          </a:prstGeom>
          <a:solidFill>
            <a:srgbClr val="FFFFFF"/>
          </a:solidFill>
          <a:ln w="9525">
            <a:noFill/>
            <a:miter lim="800000"/>
            <a:headEnd/>
            <a:tailEnd/>
          </a:ln>
        </p:spPr>
      </p:pic>
      <p:pic>
        <p:nvPicPr>
          <p:cNvPr id="5" name="Picture 14"/>
          <p:cNvPicPr>
            <a:picLocks noChangeAspect="1" noChangeArrowheads="1"/>
          </p:cNvPicPr>
          <p:nvPr userDrawn="1"/>
        </p:nvPicPr>
        <p:blipFill>
          <a:blip r:embed="rId3" cstate="print"/>
          <a:srcRect/>
          <a:stretch>
            <a:fillRect/>
          </a:stretch>
        </p:blipFill>
        <p:spPr bwMode="auto">
          <a:xfrm>
            <a:off x="661988" y="6227763"/>
            <a:ext cx="1620837" cy="579437"/>
          </a:xfrm>
          <a:prstGeom prst="rect">
            <a:avLst/>
          </a:prstGeom>
          <a:solidFill>
            <a:srgbClr val="FFFFFF"/>
          </a:solidFill>
          <a:ln w="9525">
            <a:noFill/>
            <a:miter lim="800000"/>
            <a:headEnd/>
            <a:tailEnd/>
          </a:ln>
        </p:spPr>
      </p:pic>
      <p:pic>
        <p:nvPicPr>
          <p:cNvPr id="6" name="Picture 15"/>
          <p:cNvPicPr>
            <a:picLocks noChangeAspect="1" noChangeArrowheads="1"/>
          </p:cNvPicPr>
          <p:nvPr userDrawn="1"/>
        </p:nvPicPr>
        <p:blipFill>
          <a:blip r:embed="rId4" cstate="print"/>
          <a:srcRect/>
          <a:stretch>
            <a:fillRect/>
          </a:stretch>
        </p:blipFill>
        <p:spPr bwMode="auto">
          <a:xfrm>
            <a:off x="3162300" y="6270625"/>
            <a:ext cx="1485900" cy="581025"/>
          </a:xfrm>
          <a:prstGeom prst="rect">
            <a:avLst/>
          </a:prstGeom>
          <a:solidFill>
            <a:srgbClr val="FFFFFF"/>
          </a:solidFill>
          <a:ln w="9525">
            <a:noFill/>
            <a:miter lim="800000"/>
            <a:headEnd/>
            <a:tailEnd/>
          </a:ln>
        </p:spPr>
      </p:pic>
      <p:pic>
        <p:nvPicPr>
          <p:cNvPr id="7" name="Picture 17"/>
          <p:cNvPicPr>
            <a:picLocks noChangeAspect="1" noChangeArrowheads="1"/>
          </p:cNvPicPr>
          <p:nvPr userDrawn="1"/>
        </p:nvPicPr>
        <p:blipFill>
          <a:blip r:embed="rId5" cstate="print"/>
          <a:srcRect/>
          <a:stretch>
            <a:fillRect/>
          </a:stretch>
        </p:blipFill>
        <p:spPr bwMode="auto">
          <a:xfrm>
            <a:off x="8094663" y="6254750"/>
            <a:ext cx="785812" cy="619125"/>
          </a:xfrm>
          <a:prstGeom prst="rect">
            <a:avLst/>
          </a:prstGeom>
          <a:solidFill>
            <a:srgbClr val="FFFFFF"/>
          </a:solidFill>
          <a:ln w="9525">
            <a:noFill/>
            <a:miter lim="800000"/>
            <a:headEnd/>
            <a:tailEnd/>
          </a:ln>
        </p:spPr>
      </p:pic>
      <p:pic>
        <p:nvPicPr>
          <p:cNvPr id="8" name="Picture 2"/>
          <p:cNvPicPr>
            <a:picLocks noChangeArrowheads="1"/>
          </p:cNvPicPr>
          <p:nvPr userDrawn="1"/>
        </p:nvPicPr>
        <p:blipFill>
          <a:blip r:embed="rId6" cstate="print"/>
          <a:srcRect/>
          <a:stretch>
            <a:fillRect/>
          </a:stretch>
        </p:blipFill>
        <p:spPr bwMode="auto">
          <a:xfrm>
            <a:off x="5715000" y="6297613"/>
            <a:ext cx="1619250" cy="576262"/>
          </a:xfrm>
          <a:prstGeom prst="rect">
            <a:avLst/>
          </a:prstGeom>
          <a:solidFill>
            <a:srgbClr val="FFFFFF"/>
          </a:solid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4"/>
          <p:cNvSpPr>
            <a:spLocks noGrp="1"/>
          </p:cNvSpPr>
          <p:nvPr>
            <p:ph type="ftr" sz="quarter" idx="10"/>
          </p:nvPr>
        </p:nvSpPr>
        <p:spPr>
          <a:xfrm>
            <a:off x="0" y="6356350"/>
            <a:ext cx="8610600" cy="501650"/>
          </a:xfrm>
        </p:spPr>
        <p:txBody>
          <a:bodyPr/>
          <a:lstStyle>
            <a:lvl1pPr>
              <a:defRPr dirty="0"/>
            </a:lvl1pPr>
          </a:lstStyle>
          <a:p>
            <a:pPr>
              <a:defRPr/>
            </a:pPr>
            <a:endParaRPr lang="en-US">
              <a:solidFill>
                <a:prstClr val="black">
                  <a:tint val="75000"/>
                </a:prstClr>
              </a:solidFill>
            </a:endParaRPr>
          </a:p>
        </p:txBody>
      </p:sp>
      <p:sp>
        <p:nvSpPr>
          <p:cNvPr id="10" name="Slide Number Placeholder 5"/>
          <p:cNvSpPr>
            <a:spLocks noGrp="1"/>
          </p:cNvSpPr>
          <p:nvPr>
            <p:ph type="sldNum" sz="quarter" idx="11"/>
          </p:nvPr>
        </p:nvSpPr>
        <p:spPr>
          <a:xfrm>
            <a:off x="8610600" y="6492875"/>
            <a:ext cx="565150" cy="365125"/>
          </a:xfrm>
        </p:spPr>
        <p:txBody>
          <a:bodyPr/>
          <a:lstStyle>
            <a:lvl1pPr>
              <a:defRPr/>
            </a:lvl1pPr>
          </a:lstStyle>
          <a:p>
            <a:pPr>
              <a:defRPr/>
            </a:pPr>
            <a:fld id="{A80BE1F1-574F-4BFA-A680-C90C602E710E}"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9B9A3E9-9FBC-4CCC-BBB6-3598D290962E}" type="datetimeFigureOut">
              <a:rPr lang="en-US">
                <a:solidFill>
                  <a:prstClr val="black">
                    <a:tint val="75000"/>
                  </a:prstClr>
                </a:solidFill>
              </a:rPr>
              <a:pPr>
                <a:defRPr/>
              </a:pPr>
              <a:t>5/24/2017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D516A0-1E0E-45C7-84E3-64DFDC72A8D5}"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888F78-F0D5-4181-9881-BA1371784195}" type="datetimeFigureOut">
              <a:rPr lang="en-US">
                <a:solidFill>
                  <a:prstClr val="black">
                    <a:tint val="75000"/>
                  </a:prstClr>
                </a:solidFill>
              </a:rPr>
              <a:pPr>
                <a:defRPr/>
              </a:pPr>
              <a:t>5/24/2017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07AC1C8-5DE3-4741-80D0-68795A766B2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1DD709C-CBC4-4522-B15C-39716CA521A4}" type="datetimeFigureOut">
              <a:rPr lang="en-US">
                <a:solidFill>
                  <a:prstClr val="black">
                    <a:tint val="75000"/>
                  </a:prstClr>
                </a:solidFill>
              </a:rPr>
              <a:pPr>
                <a:defRPr/>
              </a:pPr>
              <a:t>5/24/2017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1A65BE5-D20E-403B-AEC6-960C789BAA25}"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DE420D6-6342-429E-B3AF-0C5C974552AA}" type="datetimeFigureOut">
              <a:rPr lang="en-US">
                <a:solidFill>
                  <a:prstClr val="black">
                    <a:tint val="75000"/>
                  </a:prstClr>
                </a:solidFill>
              </a:rPr>
              <a:pPr>
                <a:defRPr/>
              </a:pPr>
              <a:t>5/24/2017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2B9AA42-CA85-4A01-BCEA-BB3365D196F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E4511AC-15CB-41DE-9195-F3B0CAD070B5}" type="datetimeFigureOut">
              <a:rPr lang="en-US">
                <a:solidFill>
                  <a:prstClr val="black">
                    <a:tint val="75000"/>
                  </a:prstClr>
                </a:solidFill>
              </a:rPr>
              <a:pPr>
                <a:defRPr/>
              </a:pPr>
              <a:t>5/24/2017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C2F7FF-C123-4DE2-8DCC-E18EE831C01E}"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091276E-682E-42F3-9B88-BCC225C88566}" type="datetimeFigureOut">
              <a:rPr lang="en-US">
                <a:solidFill>
                  <a:prstClr val="black">
                    <a:tint val="75000"/>
                  </a:prstClr>
                </a:solidFill>
              </a:rPr>
              <a:pPr>
                <a:defRPr/>
              </a:pPr>
              <a:t>5/24/2017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4579A3E-159F-4D56-83BA-116311226C9A}"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E56C7F-B1C5-45CA-A768-8765AE837D71}" type="datetimeFigureOut">
              <a:rPr lang="en-US">
                <a:solidFill>
                  <a:prstClr val="black">
                    <a:tint val="75000"/>
                  </a:prstClr>
                </a:solidFill>
              </a:rPr>
              <a:pPr>
                <a:defRPr/>
              </a:pPr>
              <a:t>5/24/2017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3C07215-3770-4C9F-8EE0-4AD05E81E7A2}"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2FA21D-3983-4A2E-949F-D2D7F4B82E04}" type="datetimeFigureOut">
              <a:rPr lang="en-US">
                <a:solidFill>
                  <a:prstClr val="black">
                    <a:tint val="75000"/>
                  </a:prstClr>
                </a:solidFill>
              </a:rPr>
              <a:pPr>
                <a:defRPr/>
              </a:pPr>
              <a:t>5/24/2017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2D5BA0C-ABE2-45B2-AA2C-F71485B27652}"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1D98B1-5FE2-4BFD-8777-84FB9A874F95}" type="datetimeFigureOut">
              <a:rPr lang="en-US">
                <a:solidFill>
                  <a:prstClr val="black">
                    <a:tint val="75000"/>
                  </a:prstClr>
                </a:solidFill>
              </a:rPr>
              <a:pPr>
                <a:defRPr/>
              </a:pPr>
              <a:t>5/24/2017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9684872-5512-4CFF-A984-17D5C1598223}"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buFontTx/>
              <a:buNone/>
              <a:defRPr sz="1200" smtClean="0">
                <a:solidFill>
                  <a:schemeClr val="tx1">
                    <a:tint val="75000"/>
                  </a:schemeClr>
                </a:solidFill>
                <a:latin typeface="+mn-lt"/>
                <a:cs typeface="+mn-cs"/>
              </a:defRPr>
            </a:lvl1pPr>
          </a:lstStyle>
          <a:p>
            <a:pPr>
              <a:defRPr/>
            </a:pPr>
            <a:fld id="{016EDEF9-A443-4A8C-8EBB-CA1BD740A47D}" type="datetimeFigureOut">
              <a:rPr lang="en-US">
                <a:solidFill>
                  <a:prstClr val="black">
                    <a:tint val="75000"/>
                  </a:prstClr>
                </a:solidFill>
              </a:rPr>
              <a:pPr>
                <a:defRPr/>
              </a:pPr>
              <a:t>5/24/2017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buFontTx/>
              <a:buNone/>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buFontTx/>
              <a:buNone/>
              <a:defRPr sz="1200" smtClean="0">
                <a:solidFill>
                  <a:schemeClr val="tx1">
                    <a:tint val="75000"/>
                  </a:schemeClr>
                </a:solidFill>
                <a:latin typeface="+mn-lt"/>
                <a:cs typeface="+mn-cs"/>
              </a:defRPr>
            </a:lvl1pPr>
          </a:lstStyle>
          <a:p>
            <a:pPr>
              <a:defRPr/>
            </a:pPr>
            <a:fld id="{F5277B4A-03A0-4D5C-A3BE-CF97065FF1E5}"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6.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49431" y="1187355"/>
            <a:ext cx="8352928" cy="1384995"/>
          </a:xfrm>
          <a:prstGeom prst="rect">
            <a:avLst/>
          </a:prstGeom>
          <a:noFill/>
        </p:spPr>
        <p:txBody>
          <a:bodyPr wrap="square" rtlCol="0">
            <a:spAutoFit/>
          </a:bodyPr>
          <a:lstStyle/>
          <a:p>
            <a:pPr algn="ctr"/>
            <a:r>
              <a:rPr lang="uk-UA" sz="2200" b="1" dirty="0" smtClean="0">
                <a:latin typeface="Times New Roman" pitchFamily="18" charset="0"/>
                <a:cs typeface="Times New Roman" pitchFamily="18" charset="0"/>
              </a:rPr>
              <a:t>МІЖНАРОДНИЙ ПРОЕКТ </a:t>
            </a:r>
          </a:p>
          <a:p>
            <a:pPr algn="ctr"/>
            <a:r>
              <a:rPr lang="uk-UA" sz="2200" b="1" dirty="0" smtClean="0">
                <a:latin typeface="Times New Roman" pitchFamily="18" charset="0"/>
                <a:cs typeface="Times New Roman" pitchFamily="18" charset="0"/>
              </a:rPr>
              <a:t>«Тренінги, розширення економічних можливостей,</a:t>
            </a:r>
          </a:p>
          <a:p>
            <a:pPr algn="ctr"/>
            <a:r>
              <a:rPr lang="uk-UA" sz="2200" b="1" dirty="0" smtClean="0">
                <a:latin typeface="Times New Roman" pitchFamily="18" charset="0"/>
                <a:cs typeface="Times New Roman" pitchFamily="18" charset="0"/>
              </a:rPr>
              <a:t>допоміжні технології та послуги медичної/фізичної реабілітації»</a:t>
            </a:r>
          </a:p>
          <a:p>
            <a:pPr algn="ctr"/>
            <a:endParaRPr lang="uk-UA" dirty="0">
              <a:latin typeface="Times New Roman" pitchFamily="18" charset="0"/>
              <a:cs typeface="Times New Roman" pitchFamily="18" charset="0"/>
            </a:endParaRPr>
          </a:p>
        </p:txBody>
      </p:sp>
      <p:sp>
        <p:nvSpPr>
          <p:cNvPr id="9" name="Прямоугольник 8"/>
          <p:cNvSpPr/>
          <p:nvPr/>
        </p:nvSpPr>
        <p:spPr>
          <a:xfrm>
            <a:off x="382137" y="2647665"/>
            <a:ext cx="8761863" cy="3046988"/>
          </a:xfrm>
          <a:prstGeom prst="rect">
            <a:avLst/>
          </a:prstGeom>
        </p:spPr>
        <p:txBody>
          <a:bodyPr wrap="square">
            <a:spAutoFit/>
          </a:bodyPr>
          <a:lstStyle/>
          <a:p>
            <a:pPr algn="ctr">
              <a:lnSpc>
                <a:spcPct val="150000"/>
              </a:lnSpc>
            </a:pPr>
            <a:r>
              <a:rPr lang="uk-UA" sz="3300" b="1" i="1" dirty="0" smtClean="0">
                <a:solidFill>
                  <a:schemeClr val="tx1">
                    <a:lumMod val="95000"/>
                    <a:lumOff val="5000"/>
                  </a:schemeClr>
                </a:solidFill>
                <a:latin typeface="Times New Roman" pitchFamily="18" charset="0"/>
                <a:cs typeface="Times New Roman" pitchFamily="18" charset="0"/>
              </a:rPr>
              <a:t>Звіт кейс-менеджерів проекту </a:t>
            </a:r>
          </a:p>
          <a:p>
            <a:pPr algn="ctr">
              <a:lnSpc>
                <a:spcPct val="150000"/>
              </a:lnSpc>
            </a:pPr>
            <a:r>
              <a:rPr lang="uk-UA" sz="3300" b="1" i="1" dirty="0" smtClean="0">
                <a:solidFill>
                  <a:schemeClr val="tx1">
                    <a:lumMod val="95000"/>
                    <a:lumOff val="5000"/>
                  </a:schemeClr>
                </a:solidFill>
                <a:latin typeface="Times New Roman" pitchFamily="18" charset="0"/>
                <a:cs typeface="Times New Roman" pitchFamily="18" charset="0"/>
              </a:rPr>
              <a:t>про роботу з людьми з інвалідністю ВПО </a:t>
            </a:r>
          </a:p>
          <a:p>
            <a:pPr algn="ctr">
              <a:lnSpc>
                <a:spcPct val="150000"/>
              </a:lnSpc>
            </a:pPr>
            <a:r>
              <a:rPr lang="uk-UA" sz="3300" b="1" i="1" dirty="0" smtClean="0">
                <a:solidFill>
                  <a:schemeClr val="tx1">
                    <a:lumMod val="95000"/>
                    <a:lumOff val="5000"/>
                  </a:schemeClr>
                </a:solidFill>
                <a:latin typeface="Times New Roman" pitchFamily="18" charset="0"/>
                <a:cs typeface="Times New Roman" pitchFamily="18" charset="0"/>
              </a:rPr>
              <a:t>у Вінницькій області</a:t>
            </a:r>
          </a:p>
          <a:p>
            <a:pPr algn="ctr">
              <a:lnSpc>
                <a:spcPct val="150000"/>
              </a:lnSpc>
            </a:pPr>
            <a:endParaRPr lang="uk-UA" sz="900" b="1" i="1" dirty="0" smtClean="0">
              <a:solidFill>
                <a:schemeClr val="tx1">
                  <a:lumMod val="95000"/>
                  <a:lumOff val="5000"/>
                </a:schemeClr>
              </a:solidFill>
              <a:latin typeface="Times New Roman" pitchFamily="18" charset="0"/>
              <a:cs typeface="Times New Roman" pitchFamily="18" charset="0"/>
            </a:endParaRPr>
          </a:p>
          <a:p>
            <a:pPr algn="ctr">
              <a:lnSpc>
                <a:spcPct val="150000"/>
              </a:lnSpc>
            </a:pPr>
            <a:r>
              <a:rPr lang="ru-RU" sz="2000" b="1" i="1" dirty="0" smtClean="0">
                <a:solidFill>
                  <a:schemeClr val="tx1">
                    <a:lumMod val="95000"/>
                    <a:lumOff val="5000"/>
                  </a:schemeClr>
                </a:solidFill>
                <a:latin typeface="Times New Roman" pitchFamily="18" charset="0"/>
                <a:cs typeface="Times New Roman" pitchFamily="18" charset="0"/>
              </a:rPr>
              <a:t>                                                                                18 </a:t>
            </a:r>
            <a:r>
              <a:rPr lang="ru-RU" sz="2000" b="1" i="1" dirty="0" err="1" smtClean="0">
                <a:solidFill>
                  <a:schemeClr val="tx1">
                    <a:lumMod val="95000"/>
                    <a:lumOff val="5000"/>
                  </a:schemeClr>
                </a:solidFill>
                <a:latin typeface="Times New Roman" pitchFamily="18" charset="0"/>
                <a:cs typeface="Times New Roman" pitchFamily="18" charset="0"/>
              </a:rPr>
              <a:t>травня</a:t>
            </a:r>
            <a:r>
              <a:rPr lang="ru-RU" sz="2000" b="1" i="1" dirty="0" smtClean="0">
                <a:solidFill>
                  <a:schemeClr val="tx1">
                    <a:lumMod val="95000"/>
                    <a:lumOff val="5000"/>
                  </a:schemeClr>
                </a:solidFill>
                <a:latin typeface="Times New Roman" pitchFamily="18" charset="0"/>
                <a:cs typeface="Times New Roman" pitchFamily="18" charset="0"/>
              </a:rPr>
              <a:t> 2017</a:t>
            </a:r>
            <a:endParaRPr lang="ru-RU" sz="2000" b="1" i="1" dirty="0">
              <a:solidFill>
                <a:schemeClr val="tx1">
                  <a:lumMod val="95000"/>
                  <a:lumOff val="5000"/>
                </a:schemeClr>
              </a:solidFill>
              <a:latin typeface="Times New Roman" pitchFamily="18" charset="0"/>
              <a:cs typeface="Times New Roman" pitchFamily="18" charset="0"/>
            </a:endParaRPr>
          </a:p>
        </p:txBody>
      </p:sp>
      <p:sp>
        <p:nvSpPr>
          <p:cNvPr id="10" name="TextBox 9"/>
          <p:cNvSpPr txBox="1"/>
          <p:nvPr/>
        </p:nvSpPr>
        <p:spPr>
          <a:xfrm>
            <a:off x="5827598" y="5827598"/>
            <a:ext cx="3220871" cy="477054"/>
          </a:xfrm>
          <a:prstGeom prst="rect">
            <a:avLst/>
          </a:prstGeom>
          <a:noFill/>
        </p:spPr>
        <p:txBody>
          <a:bodyPr wrap="square" rtlCol="0">
            <a:spAutoFit/>
          </a:bodyPr>
          <a:lstStyle/>
          <a:p>
            <a:r>
              <a:rPr lang="uk-UA" sz="2500" b="1" dirty="0" smtClean="0">
                <a:solidFill>
                  <a:schemeClr val="bg1"/>
                </a:solidFill>
                <a:latin typeface="Times New Roman" pitchFamily="18" charset="0"/>
                <a:cs typeface="Times New Roman" pitchFamily="18" charset="0"/>
              </a:rPr>
              <a:t>18 травня 2017 р.</a:t>
            </a:r>
            <a:endParaRPr lang="uk-UA" sz="2500" b="1" dirty="0">
              <a:solidFill>
                <a:schemeClr val="bg1"/>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2" cstate="print"/>
          <a:srcRect/>
          <a:stretch>
            <a:fillRect/>
          </a:stretch>
        </p:blipFill>
        <p:spPr bwMode="auto">
          <a:xfrm>
            <a:off x="0" y="5964481"/>
            <a:ext cx="9144000" cy="893519"/>
          </a:xfrm>
          <a:prstGeom prst="rect">
            <a:avLst/>
          </a:prstGeom>
          <a:noFill/>
          <a:ln w="9525">
            <a:noFill/>
            <a:miter lim="800000"/>
            <a:headEnd/>
            <a:tailEnd/>
          </a:ln>
          <a:effectLst/>
        </p:spPr>
      </p:pic>
    </p:spTree>
    <p:extLst>
      <p:ext uri="{BB962C8B-B14F-4D97-AF65-F5344CB8AC3E}">
        <p14:creationId xmlns="" xmlns:p14="http://schemas.microsoft.com/office/powerpoint/2010/main" val="1693832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1528549"/>
            <a:ext cx="8784976" cy="4885899"/>
          </a:xfrm>
        </p:spPr>
        <p:txBody>
          <a:bodyPr>
            <a:noAutofit/>
          </a:bodyPr>
          <a:lstStyle/>
          <a:p>
            <a:r>
              <a:rPr lang="uk-UA" sz="1900" dirty="0" smtClean="0">
                <a:solidFill>
                  <a:schemeClr val="tx1">
                    <a:lumMod val="95000"/>
                    <a:lumOff val="5000"/>
                  </a:schemeClr>
                </a:solidFill>
                <a:latin typeface="Times New Roman" pitchFamily="18" charset="0"/>
                <a:cs typeface="Times New Roman" pitchFamily="18" charset="0"/>
              </a:rPr>
              <a:t>Асоціація  захисту прав та допомоги людям </a:t>
            </a:r>
            <a:r>
              <a:rPr lang="uk-UA" sz="1900" smtClean="0">
                <a:solidFill>
                  <a:schemeClr val="tx1">
                    <a:lumMod val="95000"/>
                    <a:lumOff val="5000"/>
                  </a:schemeClr>
                </a:solidFill>
                <a:latin typeface="Times New Roman" pitchFamily="18" charset="0"/>
                <a:cs typeface="Times New Roman" pitchFamily="18" charset="0"/>
              </a:rPr>
              <a:t>з інвалідністю </a:t>
            </a:r>
            <a:r>
              <a:rPr lang="uk-UA" sz="1900" dirty="0" smtClean="0">
                <a:solidFill>
                  <a:schemeClr val="tx1">
                    <a:lumMod val="95000"/>
                    <a:lumOff val="5000"/>
                  </a:schemeClr>
                </a:solidFill>
                <a:latin typeface="Times New Roman" pitchFamily="18" charset="0"/>
                <a:cs typeface="Times New Roman" pitchFamily="18" charset="0"/>
              </a:rPr>
              <a:t>«Відкриті серця».</a:t>
            </a:r>
          </a:p>
          <a:p>
            <a:pPr lvl="0"/>
            <a:r>
              <a:rPr lang="uk-UA" sz="1900" dirty="0" smtClean="0">
                <a:solidFill>
                  <a:schemeClr val="tx1">
                    <a:lumMod val="95000"/>
                    <a:lumOff val="5000"/>
                  </a:schemeClr>
                </a:solidFill>
                <a:latin typeface="Times New Roman" pitchFamily="18" charset="0"/>
                <a:cs typeface="Times New Roman" pitchFamily="18" charset="0"/>
              </a:rPr>
              <a:t>Правозахисна організація  «Джерело надії».</a:t>
            </a:r>
          </a:p>
          <a:p>
            <a:r>
              <a:rPr lang="uk-UA" sz="1900" dirty="0" smtClean="0">
                <a:solidFill>
                  <a:schemeClr val="tx1">
                    <a:lumMod val="95000"/>
                    <a:lumOff val="5000"/>
                  </a:schemeClr>
                </a:solidFill>
                <a:latin typeface="Times New Roman" pitchFamily="18" charset="0"/>
                <a:cs typeface="Times New Roman" pitchFamily="18" charset="0"/>
              </a:rPr>
              <a:t>Міжнародний благодійний фонд «Без кордонів»</a:t>
            </a:r>
          </a:p>
          <a:p>
            <a:pPr lvl="0"/>
            <a:r>
              <a:rPr lang="uk-UA" sz="1900" dirty="0" smtClean="0">
                <a:solidFill>
                  <a:schemeClr val="tx1">
                    <a:lumMod val="95000"/>
                    <a:lumOff val="5000"/>
                  </a:schemeClr>
                </a:solidFill>
                <a:latin typeface="Times New Roman" pitchFamily="18" charset="0"/>
                <a:cs typeface="Times New Roman" pitchFamily="18" charset="0"/>
              </a:rPr>
              <a:t>Cпілка підприємців «Стіна».</a:t>
            </a:r>
          </a:p>
          <a:p>
            <a:pPr lvl="0"/>
            <a:r>
              <a:rPr lang="uk-UA" sz="1900" dirty="0" smtClean="0">
                <a:solidFill>
                  <a:schemeClr val="tx1">
                    <a:lumMod val="95000"/>
                    <a:lumOff val="5000"/>
                  </a:schemeClr>
                </a:solidFill>
                <a:latin typeface="Times New Roman" pitchFamily="18" charset="0"/>
                <a:cs typeface="Times New Roman" pitchFamily="18" charset="0"/>
              </a:rPr>
              <a:t>Вінницька обласна організація УТОС, УТОГ.</a:t>
            </a:r>
          </a:p>
          <a:p>
            <a:pPr lvl="0"/>
            <a:r>
              <a:rPr lang="uk-UA" sz="1900" dirty="0" smtClean="0">
                <a:solidFill>
                  <a:schemeClr val="tx1">
                    <a:lumMod val="95000"/>
                    <a:lumOff val="5000"/>
                  </a:schemeClr>
                </a:solidFill>
                <a:latin typeface="Times New Roman" pitchFamily="18" charset="0"/>
                <a:cs typeface="Times New Roman" pitchFamily="18" charset="0"/>
              </a:rPr>
              <a:t>«Об</a:t>
            </a:r>
            <a:r>
              <a:rPr lang="ru-RU" sz="1900" dirty="0" smtClean="0">
                <a:solidFill>
                  <a:schemeClr val="tx1">
                    <a:lumMod val="95000"/>
                    <a:lumOff val="5000"/>
                  </a:schemeClr>
                </a:solidFill>
                <a:latin typeface="Times New Roman" pitchFamily="18" charset="0"/>
                <a:cs typeface="Times New Roman" pitchFamily="18" charset="0"/>
              </a:rPr>
              <a:t>’</a:t>
            </a:r>
            <a:r>
              <a:rPr lang="uk-UA" sz="1900" dirty="0" smtClean="0">
                <a:solidFill>
                  <a:schemeClr val="tx1">
                    <a:lumMod val="95000"/>
                    <a:lumOff val="5000"/>
                  </a:schemeClr>
                </a:solidFill>
                <a:latin typeface="Times New Roman" pitchFamily="18" charset="0"/>
                <a:cs typeface="Times New Roman" pitchFamily="18" charset="0"/>
              </a:rPr>
              <a:t>єднання переселенців зі сходу України та Криму».</a:t>
            </a:r>
          </a:p>
          <a:p>
            <a:pPr lvl="0"/>
            <a:r>
              <a:rPr lang="uk-UA" sz="1900" dirty="0" smtClean="0">
                <a:solidFill>
                  <a:schemeClr val="tx1">
                    <a:lumMod val="95000"/>
                    <a:lumOff val="5000"/>
                  </a:schemeClr>
                </a:solidFill>
                <a:latin typeface="Times New Roman" pitchFamily="18" charset="0"/>
                <a:cs typeface="Times New Roman" pitchFamily="18" charset="0"/>
              </a:rPr>
              <a:t>«Молодіжна ліга розвитку підприємництва».</a:t>
            </a:r>
          </a:p>
          <a:p>
            <a:pPr lvl="0"/>
            <a:r>
              <a:rPr lang="uk-UA" sz="1900" dirty="0" smtClean="0">
                <a:solidFill>
                  <a:schemeClr val="tx1">
                    <a:lumMod val="95000"/>
                    <a:lumOff val="5000"/>
                  </a:schemeClr>
                </a:solidFill>
                <a:latin typeface="Times New Roman" pitchFamily="18" charset="0"/>
                <a:cs typeface="Times New Roman" pitchFamily="18" charset="0"/>
              </a:rPr>
              <a:t>ГО молоді із обмеженими фізичними можливостями «Гармонія».</a:t>
            </a:r>
          </a:p>
          <a:p>
            <a:pPr lvl="0"/>
            <a:r>
              <a:rPr lang="uk-UA" sz="1900" dirty="0" smtClean="0">
                <a:solidFill>
                  <a:schemeClr val="tx1">
                    <a:lumMod val="95000"/>
                    <a:lumOff val="5000"/>
                  </a:schemeClr>
                </a:solidFill>
                <a:latin typeface="Times New Roman" pitchFamily="18" charset="0"/>
                <a:cs typeface="Times New Roman" pitchFamily="18" charset="0"/>
              </a:rPr>
              <a:t>Благодійний фонд «Подільська громада».</a:t>
            </a:r>
          </a:p>
          <a:p>
            <a:pPr lvl="0"/>
            <a:r>
              <a:rPr lang="uk-UA" sz="1900" dirty="0" smtClean="0">
                <a:solidFill>
                  <a:schemeClr val="tx1">
                    <a:lumMod val="95000"/>
                    <a:lumOff val="5000"/>
                  </a:schemeClr>
                </a:solidFill>
                <a:latin typeface="Times New Roman" pitchFamily="18" charset="0"/>
                <a:cs typeface="Times New Roman" pitchFamily="18" charset="0"/>
              </a:rPr>
              <a:t>Об’єднання переселенців «Спільна Справа».</a:t>
            </a:r>
          </a:p>
          <a:p>
            <a:pPr lvl="0"/>
            <a:r>
              <a:rPr lang="uk-UA" sz="1900" dirty="0" smtClean="0">
                <a:solidFill>
                  <a:schemeClr val="tx1">
                    <a:lumMod val="95000"/>
                    <a:lumOff val="5000"/>
                  </a:schemeClr>
                </a:solidFill>
                <a:latin typeface="Times New Roman" pitchFamily="18" charset="0"/>
                <a:cs typeface="Times New Roman" pitchFamily="18" charset="0"/>
              </a:rPr>
              <a:t>Вінницька правозахисна група.</a:t>
            </a:r>
          </a:p>
          <a:p>
            <a:r>
              <a:rPr lang="uk-UA" sz="1900" dirty="0" smtClean="0">
                <a:solidFill>
                  <a:schemeClr val="tx1">
                    <a:lumMod val="95000"/>
                    <a:lumOff val="5000"/>
                  </a:schemeClr>
                </a:solidFill>
                <a:latin typeface="Times New Roman" pitchFamily="18" charset="0"/>
                <a:cs typeface="Times New Roman" pitchFamily="18" charset="0"/>
              </a:rPr>
              <a:t>Благодійний фонд «Світло Миру» </a:t>
            </a:r>
          </a:p>
          <a:p>
            <a:r>
              <a:rPr lang="uk-UA" sz="1900" dirty="0" smtClean="0">
                <a:solidFill>
                  <a:schemeClr val="tx1">
                    <a:lumMod val="95000"/>
                    <a:lumOff val="5000"/>
                  </a:schemeClr>
                </a:solidFill>
                <a:latin typeface="Times New Roman" pitchFamily="18" charset="0"/>
                <a:cs typeface="Times New Roman" pitchFamily="18" charset="0"/>
              </a:rPr>
              <a:t>Вінницька обласна організація товариства червоного хреста України</a:t>
            </a:r>
            <a:endParaRPr lang="ru-RU" sz="1900" dirty="0" smtClean="0">
              <a:solidFill>
                <a:schemeClr val="tx1">
                  <a:lumMod val="95000"/>
                  <a:lumOff val="5000"/>
                </a:schemeClr>
              </a:solidFill>
              <a:latin typeface="Times New Roman" pitchFamily="18" charset="0"/>
              <a:cs typeface="Times New Roman" pitchFamily="18" charset="0"/>
            </a:endParaRPr>
          </a:p>
          <a:p>
            <a:pPr>
              <a:buNone/>
            </a:pPr>
            <a:endParaRPr lang="ru-RU" sz="1900" dirty="0"/>
          </a:p>
        </p:txBody>
      </p:sp>
      <p:sp>
        <p:nvSpPr>
          <p:cNvPr id="5" name="Заголовок 1"/>
          <p:cNvSpPr txBox="1">
            <a:spLocks/>
          </p:cNvSpPr>
          <p:nvPr/>
        </p:nvSpPr>
        <p:spPr bwMode="auto">
          <a:xfrm>
            <a:off x="0" y="489857"/>
            <a:ext cx="9144000" cy="8055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uk-UA" sz="2500" b="1" i="0" u="none" strike="noStrike" kern="1200" cap="none" spc="0" normalizeH="0" baseline="0" noProof="0" dirty="0" smtClean="0">
                <a:ln>
                  <a:noFill/>
                </a:ln>
                <a:effectLst/>
                <a:uLnTx/>
                <a:uFillTx/>
                <a:latin typeface="Times New Roman" pitchFamily="18" charset="0"/>
                <a:ea typeface="+mj-ea"/>
                <a:cs typeface="Times New Roman" pitchFamily="18" charset="0"/>
              </a:rPr>
              <a:t>Для надання ефективної допомоги ВПО  </a:t>
            </a:r>
            <a:br>
              <a:rPr kumimoji="0" lang="uk-UA" sz="2500" b="1" i="0" u="none" strike="noStrike" kern="1200" cap="none" spc="0" normalizeH="0" baseline="0" noProof="0" dirty="0" smtClean="0">
                <a:ln>
                  <a:noFill/>
                </a:ln>
                <a:effectLst/>
                <a:uLnTx/>
                <a:uFillTx/>
                <a:latin typeface="Times New Roman" pitchFamily="18" charset="0"/>
                <a:ea typeface="+mj-ea"/>
                <a:cs typeface="Times New Roman" pitchFamily="18" charset="0"/>
              </a:rPr>
            </a:br>
            <a:r>
              <a:rPr kumimoji="0" lang="uk-UA" sz="2500" b="1" i="0" u="none" strike="noStrike" kern="1200" cap="none" spc="0" normalizeH="0" baseline="0" noProof="0" dirty="0" smtClean="0">
                <a:ln>
                  <a:noFill/>
                </a:ln>
                <a:effectLst/>
                <a:uLnTx/>
                <a:uFillTx/>
                <a:latin typeface="Times New Roman" pitchFamily="18" charset="0"/>
                <a:ea typeface="+mj-ea"/>
                <a:cs typeface="Times New Roman" pitchFamily="18" charset="0"/>
              </a:rPr>
              <a:t>були налагодженні партнерські стосунки з громадськими організаціями</a:t>
            </a:r>
            <a:endParaRPr kumimoji="0" lang="ru-RU" sz="2500" b="1" i="0" u="none" strike="noStrike" kern="1200" cap="none" spc="0" normalizeH="0" baseline="0" noProof="0" dirty="0">
              <a:ln>
                <a:noFill/>
              </a:ln>
              <a:effectLst/>
              <a:uLnTx/>
              <a:uFillTx/>
              <a:latin typeface="Times New Roman" pitchFamily="18" charset="0"/>
              <a:ea typeface="+mj-ea"/>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993" y="446313"/>
            <a:ext cx="7886700" cy="1023583"/>
          </a:xfrm>
        </p:spPr>
        <p:txBody>
          <a:bodyPr>
            <a:noAutofit/>
          </a:bodyPr>
          <a:lstStyle/>
          <a:p>
            <a:pPr algn="ctr"/>
            <a:r>
              <a:rPr lang="uk-UA" sz="3000" b="1" dirty="0" smtClean="0">
                <a:latin typeface="Times New Roman" pitchFamily="18" charset="0"/>
                <a:cs typeface="Times New Roman" pitchFamily="18" charset="0"/>
              </a:rPr>
              <a:t>Для надання ефективної допомоги ВПО  </a:t>
            </a:r>
            <a:br>
              <a:rPr lang="uk-UA" sz="3000" b="1" dirty="0" smtClean="0">
                <a:latin typeface="Times New Roman" pitchFamily="18" charset="0"/>
                <a:cs typeface="Times New Roman" pitchFamily="18" charset="0"/>
              </a:rPr>
            </a:br>
            <a:r>
              <a:rPr lang="uk-UA" sz="3000" b="1" dirty="0" smtClean="0">
                <a:latin typeface="Times New Roman" pitchFamily="18" charset="0"/>
                <a:cs typeface="Times New Roman" pitchFamily="18" charset="0"/>
              </a:rPr>
              <a:t>було налагоджене соціальне партнерство</a:t>
            </a:r>
            <a:endParaRPr lang="uk-UA" sz="3000" b="1" dirty="0"/>
          </a:p>
        </p:txBody>
      </p:sp>
      <p:sp>
        <p:nvSpPr>
          <p:cNvPr id="3" name="Содержимое 2"/>
          <p:cNvSpPr>
            <a:spLocks noGrp="1"/>
          </p:cNvSpPr>
          <p:nvPr>
            <p:ph idx="1"/>
          </p:nvPr>
        </p:nvSpPr>
        <p:spPr>
          <a:xfrm>
            <a:off x="395785" y="1460310"/>
            <a:ext cx="8488908" cy="5076967"/>
          </a:xfrm>
        </p:spPr>
        <p:txBody>
          <a:bodyPr>
            <a:noAutofit/>
          </a:bodyPr>
          <a:lstStyle/>
          <a:p>
            <a:r>
              <a:rPr lang="uk-UA" sz="2100" dirty="0" smtClean="0">
                <a:latin typeface="Times New Roman"/>
                <a:ea typeface="Calibri"/>
              </a:rPr>
              <a:t>Обласний департамент соціально-молодіжної політики Вінницької ОДА та районні управління.</a:t>
            </a:r>
          </a:p>
          <a:p>
            <a:r>
              <a:rPr lang="uk-UA" sz="2100" dirty="0" smtClean="0">
                <a:latin typeface="Times New Roman"/>
                <a:ea typeface="Calibri"/>
              </a:rPr>
              <a:t>Вінницький міський департамент соціальної політики.</a:t>
            </a:r>
          </a:p>
          <a:p>
            <a:r>
              <a:rPr lang="uk-UA" sz="2100" dirty="0" smtClean="0">
                <a:latin typeface="Times New Roman"/>
              </a:rPr>
              <a:t>Вінницький обласний центр соціальних служб для сім’ї, дітей та молоді та районні центри.</a:t>
            </a:r>
          </a:p>
          <a:p>
            <a:r>
              <a:rPr lang="uk-UA" sz="2100" dirty="0" smtClean="0">
                <a:latin typeface="Times New Roman"/>
              </a:rPr>
              <a:t>Вінницький обласний центр зайнятості та районні центри.</a:t>
            </a:r>
            <a:endParaRPr lang="uk-UA" sz="2100" dirty="0" smtClean="0"/>
          </a:p>
          <a:p>
            <a:r>
              <a:rPr lang="uk-UA" sz="2100" dirty="0" smtClean="0">
                <a:latin typeface="Times New Roman"/>
                <a:ea typeface="Calibri"/>
              </a:rPr>
              <a:t>Комунальний заклад «Вінницький обласний центр соціально-психологічної реабілітації дітей та молоді з функціональними обмеженнями «Обрій».</a:t>
            </a:r>
          </a:p>
          <a:p>
            <a:r>
              <a:rPr lang="uk-UA" sz="2100" dirty="0" smtClean="0">
                <a:latin typeface="Times New Roman"/>
                <a:ea typeface="Calibri"/>
              </a:rPr>
              <a:t>Вінницький міжрегіональний центр професійної </a:t>
            </a:r>
            <a:r>
              <a:rPr lang="uk-UA" sz="2100" smtClean="0">
                <a:latin typeface="Times New Roman"/>
                <a:ea typeface="Calibri"/>
              </a:rPr>
              <a:t>реабілітації інвалідів </a:t>
            </a:r>
            <a:r>
              <a:rPr lang="uk-UA" sz="2100" dirty="0" smtClean="0">
                <a:latin typeface="Times New Roman"/>
                <a:ea typeface="Calibri"/>
              </a:rPr>
              <a:t>«Поділля».</a:t>
            </a:r>
          </a:p>
          <a:p>
            <a:r>
              <a:rPr lang="uk-UA" sz="2100" dirty="0" smtClean="0">
                <a:latin typeface="Times New Roman"/>
                <a:ea typeface="Calibri"/>
              </a:rPr>
              <a:t>Вінницький центр соціальної реабілітації для дітей </a:t>
            </a:r>
            <a:r>
              <a:rPr lang="uk-UA" sz="2100" smtClean="0">
                <a:latin typeface="Times New Roman"/>
                <a:ea typeface="Calibri"/>
              </a:rPr>
              <a:t>з інвалідністю </a:t>
            </a:r>
            <a:r>
              <a:rPr lang="uk-UA" sz="2100" dirty="0" smtClean="0">
                <a:latin typeface="Times New Roman"/>
                <a:ea typeface="Calibri"/>
              </a:rPr>
              <a:t>«Промінь».</a:t>
            </a:r>
          </a:p>
        </p:txBody>
      </p:sp>
      <p:pic>
        <p:nvPicPr>
          <p:cNvPr id="4" name="Picture 4"/>
          <p:cNvPicPr>
            <a:picLocks noChangeAspect="1" noChangeArrowheads="1"/>
          </p:cNvPicPr>
          <p:nvPr/>
        </p:nvPicPr>
        <p:blipFill>
          <a:blip r:embed="rId2" cstate="print"/>
          <a:srcRect/>
          <a:stretch>
            <a:fillRect/>
          </a:stretch>
        </p:blipFill>
        <p:spPr bwMode="auto">
          <a:xfrm>
            <a:off x="222069" y="6040438"/>
            <a:ext cx="8921931"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33400"/>
            <a:ext cx="9144000" cy="1241945"/>
          </a:xfrm>
        </p:spPr>
        <p:txBody>
          <a:bodyPr>
            <a:noAutofit/>
          </a:bodyPr>
          <a:lstStyle/>
          <a:p>
            <a:pPr algn="ctr">
              <a:spcAft>
                <a:spcPts val="0"/>
              </a:spcAft>
            </a:pPr>
            <a:r>
              <a:rPr lang="uk-UA" sz="3000" b="1" dirty="0" smtClean="0">
                <a:latin typeface="Times New Roman" pitchFamily="18" charset="0"/>
                <a:cs typeface="Times New Roman" pitchFamily="18" charset="0"/>
              </a:rPr>
              <a:t>Співпраця з радником </a:t>
            </a:r>
            <a:r>
              <a:rPr lang="ru-RU" sz="3000" b="1" dirty="0" err="1" smtClean="0">
                <a:latin typeface="Times New Roman" pitchFamily="18" charset="0"/>
                <a:cs typeface="Times New Roman" pitchFamily="18" charset="0"/>
              </a:rPr>
              <a:t>з</a:t>
            </a:r>
            <a:r>
              <a:rPr lang="ru-RU" sz="3000" b="1" dirty="0" smtClean="0">
                <a:latin typeface="Times New Roman" pitchFamily="18" charset="0"/>
                <a:cs typeface="Times New Roman" pitchFamily="18" charset="0"/>
              </a:rPr>
              <a:t> </a:t>
            </a:r>
            <a:r>
              <a:rPr lang="ru-RU" sz="3000" b="1" dirty="0" err="1" smtClean="0">
                <a:latin typeface="Times New Roman" pitchFamily="18" charset="0"/>
                <a:cs typeface="Times New Roman" pitchFamily="18" charset="0"/>
              </a:rPr>
              <a:t>питань</a:t>
            </a:r>
            <a:r>
              <a:rPr lang="ru-RU" sz="3000" b="1" dirty="0" smtClean="0">
                <a:latin typeface="Times New Roman" pitchFamily="18" charset="0"/>
                <a:cs typeface="Times New Roman" pitchFamily="18" charset="0"/>
              </a:rPr>
              <a:t> ВПО </a:t>
            </a:r>
            <a:r>
              <a:rPr lang="ru-RU" sz="3000" b="1" dirty="0" err="1" smtClean="0">
                <a:latin typeface="Times New Roman" pitchFamily="18" charset="0"/>
                <a:cs typeface="Times New Roman" pitchFamily="18" charset="0"/>
              </a:rPr>
              <a:t>Міністерства</a:t>
            </a:r>
            <a:r>
              <a:rPr lang="ru-RU" sz="3000" b="1" dirty="0" smtClean="0">
                <a:latin typeface="Times New Roman" pitchFamily="18" charset="0"/>
                <a:cs typeface="Times New Roman" pitchFamily="18" charset="0"/>
              </a:rPr>
              <a:t> </a:t>
            </a:r>
            <a:r>
              <a:rPr lang="ru-RU" sz="3000" b="1" dirty="0" err="1" smtClean="0">
                <a:latin typeface="Times New Roman" pitchFamily="18" charset="0"/>
                <a:cs typeface="Times New Roman" pitchFamily="18" charset="0"/>
              </a:rPr>
              <a:t>соціальної</a:t>
            </a:r>
            <a:r>
              <a:rPr lang="ru-RU" sz="3000" b="1" dirty="0" smtClean="0">
                <a:latin typeface="Times New Roman" pitchFamily="18" charset="0"/>
                <a:cs typeface="Times New Roman" pitchFamily="18" charset="0"/>
              </a:rPr>
              <a:t> </a:t>
            </a:r>
            <a:r>
              <a:rPr lang="ru-RU" sz="3000" b="1" dirty="0" err="1" smtClean="0">
                <a:latin typeface="Times New Roman" pitchFamily="18" charset="0"/>
                <a:cs typeface="Times New Roman" pitchFamily="18" charset="0"/>
              </a:rPr>
              <a:t>політики</a:t>
            </a:r>
            <a:r>
              <a:rPr lang="ru-RU" sz="3000" b="1" dirty="0" smtClean="0">
                <a:latin typeface="Times New Roman" pitchFamily="18" charset="0"/>
                <a:cs typeface="Times New Roman" pitchFamily="18" charset="0"/>
              </a:rPr>
              <a:t> в </a:t>
            </a:r>
            <a:r>
              <a:rPr lang="ru-RU" sz="3000" b="1" dirty="0" err="1" smtClean="0">
                <a:latin typeface="Times New Roman" pitchFamily="18" charset="0"/>
                <a:cs typeface="Times New Roman" pitchFamily="18" charset="0"/>
              </a:rPr>
              <a:t>Вінницькій</a:t>
            </a:r>
            <a:r>
              <a:rPr lang="ru-RU" sz="3000" b="1" dirty="0" smtClean="0">
                <a:latin typeface="Times New Roman" pitchFamily="18" charset="0"/>
                <a:cs typeface="Times New Roman" pitchFamily="18" charset="0"/>
              </a:rPr>
              <a:t> </a:t>
            </a:r>
            <a:r>
              <a:rPr lang="ru-RU" sz="3000" b="1" dirty="0" err="1" smtClean="0">
                <a:latin typeface="Times New Roman" pitchFamily="18" charset="0"/>
                <a:cs typeface="Times New Roman" pitchFamily="18" charset="0"/>
              </a:rPr>
              <a:t>області</a:t>
            </a:r>
            <a:r>
              <a:rPr lang="uk-UA" sz="3000" dirty="0" smtClean="0">
                <a:latin typeface="Times New Roman"/>
                <a:ea typeface="Times New Roman"/>
              </a:rPr>
              <a:t/>
            </a:r>
            <a:br>
              <a:rPr lang="uk-UA" sz="3000" dirty="0" smtClean="0">
                <a:latin typeface="Times New Roman"/>
                <a:ea typeface="Times New Roman"/>
              </a:rPr>
            </a:br>
            <a:endParaRPr lang="uk-UA" sz="3000" dirty="0">
              <a:latin typeface="Times New Roman" pitchFamily="18" charset="0"/>
              <a:cs typeface="Times New Roman" pitchFamily="18" charset="0"/>
            </a:endParaRPr>
          </a:p>
        </p:txBody>
      </p:sp>
      <p:sp>
        <p:nvSpPr>
          <p:cNvPr id="3" name="Содержимое 2"/>
          <p:cNvSpPr>
            <a:spLocks noGrp="1"/>
          </p:cNvSpPr>
          <p:nvPr>
            <p:ph idx="1"/>
          </p:nvPr>
        </p:nvSpPr>
        <p:spPr>
          <a:xfrm>
            <a:off x="272955" y="1825625"/>
            <a:ext cx="8707271" cy="4351338"/>
          </a:xfrm>
        </p:spPr>
        <p:txBody>
          <a:bodyPr>
            <a:normAutofit/>
          </a:bodyPr>
          <a:lstStyle/>
          <a:p>
            <a:r>
              <a:rPr lang="uk-UA" sz="2700" dirty="0" smtClean="0">
                <a:latin typeface="Times New Roman" pitchFamily="18" charset="0"/>
                <a:cs typeface="Times New Roman" pitchFamily="18" charset="0"/>
              </a:rPr>
              <a:t>Уточнення інформації про кількість людей ВПО в районах Вінницької області. </a:t>
            </a:r>
          </a:p>
          <a:p>
            <a:r>
              <a:rPr lang="uk-UA" sz="2700" dirty="0" smtClean="0">
                <a:latin typeface="Times New Roman" pitchFamily="18" charset="0"/>
                <a:cs typeface="Times New Roman" pitchFamily="18" charset="0"/>
              </a:rPr>
              <a:t>Розповсюдження інформації про проект під час 3-ох робочих нарад та 1-го семінару працівників територіальних центрів ініційованих радником.</a:t>
            </a:r>
          </a:p>
          <a:p>
            <a:r>
              <a:rPr lang="uk-UA" sz="2700" dirty="0" smtClean="0">
                <a:latin typeface="Times New Roman" pitchFamily="18" charset="0"/>
                <a:cs typeface="Times New Roman" pitchFamily="18" charset="0"/>
              </a:rPr>
              <a:t>Отримання та розповсюдження серед ВПО інформації про Державні програми та Міжнародні проекти які діють на території Вінницької області щодо допомоги людям ВПО.</a:t>
            </a:r>
          </a:p>
          <a:p>
            <a:endParaRPr lang="uk-UA" sz="2700" dirty="0" smtClean="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0" y="6040438"/>
            <a:ext cx="91440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0678" y="1546745"/>
            <a:ext cx="7886700" cy="4020617"/>
          </a:xfrm>
        </p:spPr>
        <p:txBody>
          <a:bodyPr>
            <a:normAutofit/>
          </a:bodyPr>
          <a:lstStyle/>
          <a:p>
            <a:pPr marL="0" indent="0" algn="ctr">
              <a:lnSpc>
                <a:spcPct val="110000"/>
              </a:lnSpc>
              <a:buNone/>
            </a:pPr>
            <a:r>
              <a:rPr lang="uk-UA" sz="3300" b="1" dirty="0" smtClean="0">
                <a:latin typeface="Times New Roman" pitchFamily="18" charset="0"/>
                <a:cs typeface="Times New Roman" pitchFamily="18" charset="0"/>
              </a:rPr>
              <a:t>Проект почав працювати у Вінницькій області з 4 кварталу 2015 року. </a:t>
            </a:r>
          </a:p>
          <a:p>
            <a:pPr marL="0" indent="0" algn="ctr">
              <a:lnSpc>
                <a:spcPct val="110000"/>
              </a:lnSpc>
              <a:buNone/>
            </a:pPr>
            <a:endParaRPr lang="uk-UA" sz="3300" b="1" dirty="0" smtClean="0">
              <a:latin typeface="Times New Roman" pitchFamily="18" charset="0"/>
              <a:cs typeface="Times New Roman" pitchFamily="18" charset="0"/>
            </a:endParaRPr>
          </a:p>
          <a:p>
            <a:pPr marL="0" indent="0" algn="ctr">
              <a:lnSpc>
                <a:spcPct val="110000"/>
              </a:lnSpc>
              <a:buNone/>
            </a:pPr>
            <a:r>
              <a:rPr lang="uk-UA" sz="3300" b="1" dirty="0" smtClean="0">
                <a:latin typeface="Times New Roman" pitchFamily="18" charset="0"/>
                <a:cs typeface="Times New Roman" pitchFamily="18" charset="0"/>
              </a:rPr>
              <a:t>Станом на 1 травня 2017 року було надано допомогу 88 людям ВПО </a:t>
            </a:r>
            <a:r>
              <a:rPr lang="uk-UA" sz="3300" b="1" smtClean="0">
                <a:latin typeface="Times New Roman" pitchFamily="18" charset="0"/>
                <a:cs typeface="Times New Roman" pitchFamily="18" charset="0"/>
              </a:rPr>
              <a:t>з інвалідністю </a:t>
            </a:r>
            <a:r>
              <a:rPr lang="uk-UA" sz="3300" b="1" dirty="0" smtClean="0">
                <a:latin typeface="Times New Roman" pitchFamily="18" charset="0"/>
                <a:cs typeface="Times New Roman" pitchFamily="18" charset="0"/>
              </a:rPr>
              <a:t>та членам їх родин. </a:t>
            </a:r>
            <a:endParaRPr lang="ru-RU" sz="3300" b="1" dirty="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385354" y="6040438"/>
            <a:ext cx="8758646"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37457"/>
            <a:ext cx="9144000" cy="507831"/>
          </a:xfrm>
          <a:prstGeom prst="rect">
            <a:avLst/>
          </a:prstGeom>
          <a:noFill/>
        </p:spPr>
        <p:txBody>
          <a:bodyPr wrap="square" rtlCol="0">
            <a:spAutoFit/>
          </a:bodyPr>
          <a:lstStyle/>
          <a:p>
            <a:pPr algn="ctr"/>
            <a:r>
              <a:rPr lang="uk-UA" sz="2700" b="1" i="1" dirty="0" smtClean="0"/>
              <a:t>Протягом реалізації проекту до офісу звернулося 88 осіб</a:t>
            </a:r>
            <a:endParaRPr lang="ru-RU" sz="2700" b="1" i="1" dirty="0" smtClean="0">
              <a:latin typeface="Times New Roman" pitchFamily="18" charset="0"/>
              <a:ea typeface="+mj-ea"/>
              <a:cs typeface="Times New Roman" pitchFamily="18" charset="0"/>
            </a:endParaRPr>
          </a:p>
        </p:txBody>
      </p:sp>
      <p:pic>
        <p:nvPicPr>
          <p:cNvPr id="8"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graphicFrame>
        <p:nvGraphicFramePr>
          <p:cNvPr id="12" name="Таблица 11"/>
          <p:cNvGraphicFramePr>
            <a:graphicFrameLocks noGrp="1"/>
          </p:cNvGraphicFramePr>
          <p:nvPr/>
        </p:nvGraphicFramePr>
        <p:xfrm>
          <a:off x="838200" y="1349828"/>
          <a:ext cx="7609113" cy="4068357"/>
        </p:xfrm>
        <a:graphic>
          <a:graphicData uri="http://schemas.openxmlformats.org/drawingml/2006/table">
            <a:tbl>
              <a:tblPr/>
              <a:tblGrid>
                <a:gridCol w="3475641"/>
                <a:gridCol w="1384701"/>
                <a:gridCol w="1403746"/>
                <a:gridCol w="1345025"/>
              </a:tblGrid>
              <a:tr h="539448">
                <a:tc>
                  <a:txBody>
                    <a:bodyPr/>
                    <a:lstStyle/>
                    <a:p>
                      <a:pPr>
                        <a:lnSpc>
                          <a:spcPct val="115000"/>
                        </a:lnSpc>
                        <a:spcAft>
                          <a:spcPts val="0"/>
                        </a:spcAft>
                      </a:pP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2200" b="1" i="1">
                          <a:latin typeface="Times New Roman"/>
                          <a:ea typeface="Times New Roman"/>
                          <a:cs typeface="Times New Roman"/>
                        </a:rPr>
                        <a:t>Всього</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2200" b="1" i="1">
                          <a:latin typeface="Times New Roman"/>
                          <a:ea typeface="Times New Roman"/>
                          <a:cs typeface="Times New Roman"/>
                        </a:rPr>
                        <a:t>Жінок</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2200" b="1" i="1">
                          <a:latin typeface="Times New Roman"/>
                          <a:ea typeface="Times New Roman"/>
                          <a:cs typeface="Times New Roman"/>
                        </a:rPr>
                        <a:t>Чоловіків</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831669">
                <a:tc>
                  <a:txBody>
                    <a:bodyPr/>
                    <a:lstStyle/>
                    <a:p>
                      <a:pPr>
                        <a:lnSpc>
                          <a:spcPct val="115000"/>
                        </a:lnSpc>
                        <a:spcAft>
                          <a:spcPts val="0"/>
                        </a:spcAft>
                      </a:pPr>
                      <a:r>
                        <a:rPr lang="uk-UA" sz="2200" b="1" dirty="0">
                          <a:latin typeface="Times New Roman"/>
                          <a:ea typeface="Times New Roman"/>
                          <a:cs typeface="Times New Roman"/>
                        </a:rPr>
                        <a:t>Первинні зустрічі</a:t>
                      </a:r>
                      <a:endParaRPr lang="ru-RU" sz="2200" dirty="0">
                        <a:latin typeface="Calibri"/>
                        <a:ea typeface="Times New Roman"/>
                        <a:cs typeface="Times New Roman"/>
                      </a:endParaRPr>
                    </a:p>
                    <a:p>
                      <a:pPr>
                        <a:lnSpc>
                          <a:spcPct val="115000"/>
                        </a:lnSpc>
                        <a:spcAft>
                          <a:spcPts val="0"/>
                        </a:spcAft>
                      </a:pPr>
                      <a:r>
                        <a:rPr lang="uk-UA" sz="2200" b="1" dirty="0">
                          <a:latin typeface="Times New Roman"/>
                          <a:ea typeface="Times New Roman"/>
                          <a:cs typeface="Times New Roman"/>
                        </a:rPr>
                        <a:t>(всього за квартал):</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88</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43</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45</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448">
                <a:tc>
                  <a:txBody>
                    <a:bodyPr/>
                    <a:lstStyle/>
                    <a:p>
                      <a:pPr>
                        <a:lnSpc>
                          <a:spcPct val="115000"/>
                        </a:lnSpc>
                        <a:spcAft>
                          <a:spcPts val="0"/>
                        </a:spcAft>
                      </a:pPr>
                      <a:r>
                        <a:rPr lang="uk-UA" sz="2200" b="1" dirty="0">
                          <a:latin typeface="Times New Roman"/>
                          <a:ea typeface="Times New Roman"/>
                          <a:cs typeface="Times New Roman"/>
                        </a:rPr>
                        <a:t>З них </a:t>
                      </a:r>
                      <a:r>
                        <a:rPr lang="uk-UA" sz="2200" b="1">
                          <a:latin typeface="Times New Roman"/>
                          <a:ea typeface="Times New Roman"/>
                          <a:cs typeface="Times New Roman"/>
                        </a:rPr>
                        <a:t>з </a:t>
                      </a:r>
                      <a:r>
                        <a:rPr lang="uk-UA" sz="2200" b="1" smtClean="0">
                          <a:latin typeface="Times New Roman"/>
                          <a:ea typeface="Times New Roman"/>
                          <a:cs typeface="Times New Roman"/>
                        </a:rPr>
                        <a:t>інвалідністю</a:t>
                      </a:r>
                      <a:r>
                        <a:rPr lang="uk-UA" sz="2200" smtClean="0">
                          <a:latin typeface="Times New Roman"/>
                          <a:ea typeface="Times New Roman"/>
                          <a:cs typeface="Times New Roman"/>
                        </a:rPr>
                        <a:t> </a:t>
                      </a:r>
                      <a:r>
                        <a:rPr lang="uk-UA" sz="2200" dirty="0">
                          <a:latin typeface="Times New Roman"/>
                          <a:ea typeface="Times New Roman"/>
                          <a:cs typeface="Times New Roman"/>
                        </a:rPr>
                        <a:t>: </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66</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27</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39</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448">
                <a:tc>
                  <a:txBody>
                    <a:bodyPr/>
                    <a:lstStyle/>
                    <a:p>
                      <a:pPr algn="ctr">
                        <a:lnSpc>
                          <a:spcPct val="115000"/>
                        </a:lnSpc>
                        <a:spcAft>
                          <a:spcPts val="0"/>
                        </a:spcAft>
                      </a:pPr>
                      <a:r>
                        <a:rPr lang="uk-UA" sz="2200" dirty="0">
                          <a:latin typeface="Times New Roman"/>
                          <a:ea typeface="Times New Roman"/>
                          <a:cs typeface="Times New Roman"/>
                        </a:rPr>
                        <a:t>1 група</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11</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7</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4</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448">
                <a:tc>
                  <a:txBody>
                    <a:bodyPr/>
                    <a:lstStyle/>
                    <a:p>
                      <a:pPr algn="ctr">
                        <a:lnSpc>
                          <a:spcPct val="115000"/>
                        </a:lnSpc>
                        <a:spcAft>
                          <a:spcPts val="0"/>
                        </a:spcAft>
                      </a:pPr>
                      <a:r>
                        <a:rPr lang="uk-UA" sz="2200" dirty="0">
                          <a:latin typeface="Times New Roman"/>
                          <a:ea typeface="Times New Roman"/>
                          <a:cs typeface="Times New Roman"/>
                        </a:rPr>
                        <a:t>2 група</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16</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7</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9</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448">
                <a:tc>
                  <a:txBody>
                    <a:bodyPr/>
                    <a:lstStyle/>
                    <a:p>
                      <a:pPr algn="ctr">
                        <a:lnSpc>
                          <a:spcPct val="115000"/>
                        </a:lnSpc>
                        <a:spcAft>
                          <a:spcPts val="0"/>
                        </a:spcAft>
                      </a:pPr>
                      <a:r>
                        <a:rPr lang="uk-UA" sz="2200" dirty="0">
                          <a:latin typeface="Times New Roman"/>
                          <a:ea typeface="Times New Roman"/>
                          <a:cs typeface="Times New Roman"/>
                        </a:rPr>
                        <a:t>3 група</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39</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13</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26</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448">
                <a:tc>
                  <a:txBody>
                    <a:bodyPr/>
                    <a:lstStyle/>
                    <a:p>
                      <a:pPr>
                        <a:lnSpc>
                          <a:spcPct val="115000"/>
                        </a:lnSpc>
                        <a:spcAft>
                          <a:spcPts val="0"/>
                        </a:spcAft>
                      </a:pPr>
                      <a:r>
                        <a:rPr lang="uk-UA" sz="2200" b="1">
                          <a:latin typeface="Times New Roman"/>
                          <a:ea typeface="Times New Roman"/>
                          <a:cs typeface="Times New Roman"/>
                        </a:rPr>
                        <a:t>Без </a:t>
                      </a:r>
                      <a:r>
                        <a:rPr lang="uk-UA" sz="2200" b="1" smtClean="0">
                          <a:latin typeface="Times New Roman"/>
                          <a:ea typeface="Times New Roman"/>
                          <a:cs typeface="Times New Roman"/>
                        </a:rPr>
                        <a:t>інвалідності</a:t>
                      </a:r>
                      <a:r>
                        <a:rPr lang="uk-UA" sz="2200" b="1" dirty="0">
                          <a:latin typeface="Times New Roman"/>
                          <a:ea typeface="Times New Roman"/>
                          <a:cs typeface="Times New Roman"/>
                        </a:rPr>
                        <a:t>:</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22</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a:latin typeface="Times New Roman"/>
                          <a:ea typeface="Times New Roman"/>
                          <a:cs typeface="Times New Roman"/>
                        </a:rPr>
                        <a:t>16</a:t>
                      </a:r>
                      <a:endParaRPr lang="ru-RU" sz="2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200" dirty="0">
                          <a:latin typeface="Times New Roman"/>
                          <a:ea typeface="Times New Roman"/>
                          <a:cs typeface="Times New Roman"/>
                        </a:rPr>
                        <a:t>6</a:t>
                      </a:r>
                      <a:endParaRPr lang="ru-RU" sz="22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user\Desktop\ОБСЕ\первинні зустрічі\DSC_0412.JPG"/>
          <p:cNvPicPr/>
          <p:nvPr/>
        </p:nvPicPr>
        <p:blipFill>
          <a:blip r:embed="rId2" cstate="print"/>
          <a:srcRect/>
          <a:stretch>
            <a:fillRect/>
          </a:stretch>
        </p:blipFill>
        <p:spPr bwMode="auto">
          <a:xfrm>
            <a:off x="5148064" y="1484784"/>
            <a:ext cx="3600000" cy="2402490"/>
          </a:xfrm>
          <a:prstGeom prst="rect">
            <a:avLst/>
          </a:prstGeom>
          <a:noFill/>
          <a:ln w="9525">
            <a:noFill/>
            <a:miter lim="800000"/>
            <a:headEnd/>
            <a:tailEnd/>
          </a:ln>
        </p:spPr>
      </p:pic>
      <p:sp>
        <p:nvSpPr>
          <p:cNvPr id="6" name="TextBox 5"/>
          <p:cNvSpPr txBox="1"/>
          <p:nvPr/>
        </p:nvSpPr>
        <p:spPr>
          <a:xfrm>
            <a:off x="295063" y="337457"/>
            <a:ext cx="8424936" cy="1015663"/>
          </a:xfrm>
          <a:prstGeom prst="rect">
            <a:avLst/>
          </a:prstGeom>
          <a:noFill/>
        </p:spPr>
        <p:txBody>
          <a:bodyPr wrap="square" rtlCol="0">
            <a:spAutoFit/>
          </a:bodyPr>
          <a:lstStyle/>
          <a:p>
            <a:pPr algn="ctr"/>
            <a:r>
              <a:rPr lang="uk-UA" sz="3000" b="1" dirty="0" smtClean="0">
                <a:latin typeface="Times New Roman" pitchFamily="18" charset="0"/>
                <a:ea typeface="+mj-ea"/>
                <a:cs typeface="Times New Roman" pitchFamily="18" charset="0"/>
              </a:rPr>
              <a:t>Проведення інформаційних та консультаційних зустрічей з ВПО </a:t>
            </a:r>
            <a:endParaRPr lang="ru-RU" sz="3000" b="1" dirty="0" smtClean="0">
              <a:latin typeface="Times New Roman" pitchFamily="18" charset="0"/>
              <a:ea typeface="+mj-ea"/>
              <a:cs typeface="Times New Roman" pitchFamily="18" charset="0"/>
            </a:endParaRPr>
          </a:p>
        </p:txBody>
      </p:sp>
      <p:pic>
        <p:nvPicPr>
          <p:cNvPr id="9" name="Рисунок 8" descr="B:\schara\ТЕАM\DSC_0001 (4).JPG"/>
          <p:cNvPicPr/>
          <p:nvPr/>
        </p:nvPicPr>
        <p:blipFill>
          <a:blip r:embed="rId3" cstate="print"/>
          <a:srcRect/>
          <a:stretch>
            <a:fillRect/>
          </a:stretch>
        </p:blipFill>
        <p:spPr bwMode="auto">
          <a:xfrm>
            <a:off x="251520" y="1484784"/>
            <a:ext cx="3600000" cy="2399186"/>
          </a:xfrm>
          <a:prstGeom prst="rect">
            <a:avLst/>
          </a:prstGeom>
          <a:noFill/>
          <a:ln w="9525">
            <a:noFill/>
            <a:miter lim="800000"/>
            <a:headEnd/>
            <a:tailEnd/>
          </a:ln>
        </p:spPr>
      </p:pic>
      <p:pic>
        <p:nvPicPr>
          <p:cNvPr id="11" name="Рисунок 10" descr="B:\schara\ТЕАM\DSC_0001.JPG"/>
          <p:cNvPicPr/>
          <p:nvPr/>
        </p:nvPicPr>
        <p:blipFill>
          <a:blip r:embed="rId4" cstate="print"/>
          <a:srcRect t="9761"/>
          <a:stretch>
            <a:fillRect/>
          </a:stretch>
        </p:blipFill>
        <p:spPr bwMode="auto">
          <a:xfrm>
            <a:off x="2915816" y="3140968"/>
            <a:ext cx="2952328" cy="1775497"/>
          </a:xfrm>
          <a:prstGeom prst="rect">
            <a:avLst/>
          </a:prstGeom>
          <a:noFill/>
          <a:ln w="9525">
            <a:noFill/>
            <a:miter lim="800000"/>
            <a:headEnd/>
            <a:tailEnd/>
          </a:ln>
        </p:spPr>
      </p:pic>
      <p:pic>
        <p:nvPicPr>
          <p:cNvPr id="8" name="Picture 4"/>
          <p:cNvPicPr>
            <a:picLocks noChangeAspect="1" noChangeArrowheads="1"/>
          </p:cNvPicPr>
          <p:nvPr/>
        </p:nvPicPr>
        <p:blipFill>
          <a:blip r:embed="rId5" cstate="print"/>
          <a:srcRect/>
          <a:stretch>
            <a:fillRect/>
          </a:stretch>
        </p:blipFill>
        <p:spPr bwMode="auto">
          <a:xfrm>
            <a:off x="248194" y="6040438"/>
            <a:ext cx="8895806" cy="817562"/>
          </a:xfrm>
          <a:prstGeom prst="rect">
            <a:avLst/>
          </a:prstGeom>
          <a:noFill/>
          <a:ln w="9525">
            <a:noFill/>
            <a:miter lim="800000"/>
            <a:headEnd/>
            <a:tailEnd/>
          </a:ln>
          <a:effectLst/>
        </p:spPr>
      </p:pic>
      <p:pic>
        <p:nvPicPr>
          <p:cNvPr id="13" name="Рисунок 12" descr="B:\schara\ТЕАM\DSC_0001 (3).JPG"/>
          <p:cNvPicPr/>
          <p:nvPr/>
        </p:nvPicPr>
        <p:blipFill>
          <a:blip r:embed="rId6" cstate="print"/>
          <a:srcRect t="6003" r="15991"/>
          <a:stretch>
            <a:fillRect/>
          </a:stretch>
        </p:blipFill>
        <p:spPr bwMode="auto">
          <a:xfrm>
            <a:off x="251520" y="4221088"/>
            <a:ext cx="2736304" cy="2040392"/>
          </a:xfrm>
          <a:prstGeom prst="rect">
            <a:avLst/>
          </a:prstGeom>
          <a:noFill/>
          <a:ln w="9525">
            <a:noFill/>
            <a:miter lim="800000"/>
            <a:headEnd/>
            <a:tailEnd/>
          </a:ln>
        </p:spPr>
      </p:pic>
      <p:pic>
        <p:nvPicPr>
          <p:cNvPr id="14" name="Picture 1" descr="B:\schara\ТЕАM\DSC_0113.JPG"/>
          <p:cNvPicPr>
            <a:picLocks noChangeAspect="1" noChangeArrowheads="1"/>
          </p:cNvPicPr>
          <p:nvPr/>
        </p:nvPicPr>
        <p:blipFill>
          <a:blip r:embed="rId7" cstate="print"/>
          <a:srcRect/>
          <a:stretch>
            <a:fillRect/>
          </a:stretch>
        </p:blipFill>
        <p:spPr bwMode="auto">
          <a:xfrm>
            <a:off x="5724128" y="4230010"/>
            <a:ext cx="3024336" cy="201622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896144"/>
          </a:xfrm>
        </p:spPr>
        <p:txBody>
          <a:bodyPr>
            <a:normAutofit/>
          </a:bodyPr>
          <a:lstStyle/>
          <a:p>
            <a:r>
              <a:rPr lang="uk-UA" sz="3300" b="1" dirty="0" smtClean="0">
                <a:latin typeface="Times New Roman" pitchFamily="18" charset="0"/>
                <a:cs typeface="Times New Roman" pitchFamily="18" charset="0"/>
              </a:rPr>
              <a:t>Заходи з надання підтримки та послуг ВПО</a:t>
            </a:r>
            <a:endParaRPr lang="ru-RU" sz="3300" b="1" dirty="0">
              <a:latin typeface="Times New Roman" pitchFamily="18" charset="0"/>
              <a:cs typeface="Times New Roman" pitchFamily="18" charset="0"/>
            </a:endParaRPr>
          </a:p>
        </p:txBody>
      </p:sp>
      <p:sp>
        <p:nvSpPr>
          <p:cNvPr id="3" name="Содержимое 2"/>
          <p:cNvSpPr>
            <a:spLocks noGrp="1"/>
          </p:cNvSpPr>
          <p:nvPr>
            <p:ph idx="1"/>
          </p:nvPr>
        </p:nvSpPr>
        <p:spPr>
          <a:xfrm>
            <a:off x="260809" y="3944203"/>
            <a:ext cx="8662736" cy="2688609"/>
          </a:xfrm>
        </p:spPr>
        <p:txBody>
          <a:bodyPr>
            <a:normAutofit/>
          </a:bodyPr>
          <a:lstStyle/>
          <a:p>
            <a:pPr marL="0" indent="0" algn="just">
              <a:buNone/>
            </a:pPr>
            <a:r>
              <a:rPr lang="uk-UA" sz="2100" dirty="0" smtClean="0">
                <a:latin typeface="Times New Roman" pitchFamily="18" charset="0"/>
                <a:cs typeface="Times New Roman" pitchFamily="18" charset="0"/>
              </a:rPr>
              <a:t>В квітні 2016 року для збільшення можливостей працевлаштування людей ВПО з інвалідністю та членів їх родин, провели тренінг для роботодавців з питань працевлаштування та зайнятості людей з інвалідністю. </a:t>
            </a:r>
          </a:p>
          <a:p>
            <a:pPr marL="0" indent="0" algn="just">
              <a:buNone/>
            </a:pPr>
            <a:r>
              <a:rPr lang="uk-UA" sz="2100" dirty="0" smtClean="0">
                <a:latin typeface="Times New Roman" pitchFamily="18" charset="0"/>
                <a:cs typeface="Times New Roman" pitchFamily="18" charset="0"/>
              </a:rPr>
              <a:t>Розповсюджено запрошення серед 85 роботодавців. </a:t>
            </a:r>
          </a:p>
          <a:p>
            <a:pPr marL="0" indent="0" algn="just">
              <a:buNone/>
            </a:pPr>
            <a:r>
              <a:rPr lang="uk-UA" sz="2100" dirty="0" smtClean="0">
                <a:latin typeface="Times New Roman" pitchFamily="18" charset="0"/>
                <a:cs typeface="Times New Roman" pitchFamily="18" charset="0"/>
              </a:rPr>
              <a:t>Взяли участь 38 учасників.  </a:t>
            </a:r>
          </a:p>
        </p:txBody>
      </p:sp>
      <p:pic>
        <p:nvPicPr>
          <p:cNvPr id="2050" name="Picture 2"/>
          <p:cNvPicPr>
            <a:picLocks noChangeAspect="1" noChangeArrowheads="1"/>
          </p:cNvPicPr>
          <p:nvPr/>
        </p:nvPicPr>
        <p:blipFill>
          <a:blip r:embed="rId2" cstate="print"/>
          <a:srcRect/>
          <a:stretch>
            <a:fillRect/>
          </a:stretch>
        </p:blipFill>
        <p:spPr bwMode="auto">
          <a:xfrm>
            <a:off x="4571999" y="1223259"/>
            <a:ext cx="4016061" cy="2678682"/>
          </a:xfrm>
          <a:prstGeom prst="rect">
            <a:avLst/>
          </a:prstGeom>
          <a:noFill/>
          <a:ln w="9525">
            <a:noFill/>
            <a:miter lim="800000"/>
            <a:headEnd/>
            <a:tailEnd/>
          </a:ln>
          <a:effectLst/>
        </p:spPr>
      </p:pic>
      <p:pic>
        <p:nvPicPr>
          <p:cNvPr id="5" name="Рисунок 4" descr="\\NATALKA\schara\ТІАМ скан\Тренінг в ЗМІ.jpg"/>
          <p:cNvPicPr/>
          <p:nvPr/>
        </p:nvPicPr>
        <p:blipFill>
          <a:blip r:embed="rId3" cstate="print"/>
          <a:srcRect l="42302" t="35866" r="26128" b="39821"/>
          <a:stretch>
            <a:fillRect/>
          </a:stretch>
        </p:blipFill>
        <p:spPr bwMode="auto">
          <a:xfrm>
            <a:off x="273062" y="1210741"/>
            <a:ext cx="3856814" cy="2678871"/>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333102" y="6040438"/>
            <a:ext cx="8810897"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9144000" cy="1121228"/>
          </a:xfrm>
        </p:spPr>
        <p:txBody>
          <a:bodyPr>
            <a:normAutofit/>
          </a:bodyPr>
          <a:lstStyle/>
          <a:p>
            <a:pPr algn="ctr"/>
            <a:r>
              <a:rPr lang="uk-UA" sz="3000" b="1" dirty="0" smtClean="0">
                <a:latin typeface="Times New Roman" pitchFamily="18" charset="0"/>
                <a:cs typeface="Times New Roman" pitchFamily="18" charset="0"/>
              </a:rPr>
              <a:t>Протягом 2016 року провели спільно з НАІУ</a:t>
            </a:r>
            <a:endParaRPr lang="ru-RU" sz="3000" b="1" dirty="0">
              <a:latin typeface="Times New Roman" pitchFamily="18" charset="0"/>
              <a:cs typeface="Times New Roman" pitchFamily="18" charset="0"/>
            </a:endParaRPr>
          </a:p>
        </p:txBody>
      </p:sp>
      <p:sp>
        <p:nvSpPr>
          <p:cNvPr id="3" name="Содержимое 2"/>
          <p:cNvSpPr>
            <a:spLocks noGrp="1"/>
          </p:cNvSpPr>
          <p:nvPr>
            <p:ph idx="1"/>
          </p:nvPr>
        </p:nvSpPr>
        <p:spPr>
          <a:xfrm>
            <a:off x="163773" y="4476467"/>
            <a:ext cx="8789158" cy="2183640"/>
          </a:xfrm>
        </p:spPr>
        <p:txBody>
          <a:bodyPr>
            <a:normAutofit/>
          </a:bodyPr>
          <a:lstStyle/>
          <a:p>
            <a:pPr marL="0" lvl="0" indent="0" algn="ctr">
              <a:lnSpc>
                <a:spcPct val="100000"/>
              </a:lnSpc>
              <a:buNone/>
            </a:pPr>
            <a:r>
              <a:rPr lang="uk-UA" sz="2500" b="1" dirty="0" smtClean="0">
                <a:latin typeface="Times New Roman" pitchFamily="18" charset="0"/>
                <a:cs typeface="Times New Roman" pitchFamily="18" charset="0"/>
              </a:rPr>
              <a:t>2 семінари-тренінги із соціального підприємництва "Започаткування власної справи: теоретичні основи та практичні аспекти" за участі 42 людей </a:t>
            </a:r>
            <a:r>
              <a:rPr lang="uk-UA" sz="2500" b="1" smtClean="0">
                <a:latin typeface="Times New Roman" pitchFamily="18" charset="0"/>
                <a:cs typeface="Times New Roman" pitchFamily="18" charset="0"/>
              </a:rPr>
              <a:t>з інвалідністю </a:t>
            </a:r>
            <a:r>
              <a:rPr lang="uk-UA" sz="2500" b="1" dirty="0" smtClean="0">
                <a:latin typeface="Times New Roman" pitchFamily="18" charset="0"/>
                <a:cs typeface="Times New Roman" pitchFamily="18" charset="0"/>
              </a:rPr>
              <a:t>та членів їх родин. </a:t>
            </a:r>
          </a:p>
          <a:p>
            <a:pPr marL="0" lvl="0" indent="0">
              <a:buNone/>
            </a:pPr>
            <a:endParaRPr lang="ru-RU" sz="2500" dirty="0" smtClean="0">
              <a:latin typeface="Times New Roman" pitchFamily="18" charset="0"/>
              <a:cs typeface="Times New Roman" pitchFamily="18" charset="0"/>
            </a:endParaRPr>
          </a:p>
          <a:p>
            <a:pPr>
              <a:buNone/>
            </a:pPr>
            <a:endParaRPr lang="ru-RU" sz="2500" dirty="0"/>
          </a:p>
        </p:txBody>
      </p:sp>
      <p:pic>
        <p:nvPicPr>
          <p:cNvPr id="6" name="Рисунок 5" descr="C:\Users\user\Desktop\ОБСЕ\семінар\Самозайнятість 22-24.09.16\DSC_0023.JPG"/>
          <p:cNvPicPr/>
          <p:nvPr/>
        </p:nvPicPr>
        <p:blipFill>
          <a:blip r:embed="rId2" cstate="print"/>
          <a:srcRect/>
          <a:stretch>
            <a:fillRect/>
          </a:stretch>
        </p:blipFill>
        <p:spPr bwMode="auto">
          <a:xfrm>
            <a:off x="226053" y="870759"/>
            <a:ext cx="3600000" cy="2399186"/>
          </a:xfrm>
          <a:prstGeom prst="rect">
            <a:avLst/>
          </a:prstGeom>
          <a:noFill/>
          <a:ln w="9525">
            <a:noFill/>
            <a:miter lim="800000"/>
            <a:headEnd/>
            <a:tailEnd/>
          </a:ln>
        </p:spPr>
      </p:pic>
      <p:pic>
        <p:nvPicPr>
          <p:cNvPr id="7" name="Рисунок 6" descr="C:\Users\user\Desktop\ОБСЕ\семінар\Самозайнятість 22-24.09.16\DSC_0017.JPG"/>
          <p:cNvPicPr/>
          <p:nvPr/>
        </p:nvPicPr>
        <p:blipFill>
          <a:blip r:embed="rId3" cstate="print"/>
          <a:srcRect l="9984" t="12718"/>
          <a:stretch>
            <a:fillRect/>
          </a:stretch>
        </p:blipFill>
        <p:spPr bwMode="auto">
          <a:xfrm>
            <a:off x="2988860" y="2702255"/>
            <a:ext cx="2866030" cy="1842448"/>
          </a:xfrm>
          <a:prstGeom prst="rect">
            <a:avLst/>
          </a:prstGeom>
          <a:noFill/>
          <a:ln w="9525">
            <a:noFill/>
            <a:miter lim="800000"/>
            <a:headEnd/>
            <a:tailEnd/>
          </a:ln>
        </p:spPr>
      </p:pic>
      <p:pic>
        <p:nvPicPr>
          <p:cNvPr id="8" name="Picture 2" descr="C:\Users\user\Desktop\ОБСЕ\семінар\DSC_0279.JPG"/>
          <p:cNvPicPr>
            <a:picLocks noChangeAspect="1" noChangeArrowheads="1"/>
          </p:cNvPicPr>
          <p:nvPr/>
        </p:nvPicPr>
        <p:blipFill>
          <a:blip r:embed="rId4" cstate="print"/>
          <a:srcRect/>
          <a:stretch>
            <a:fillRect/>
          </a:stretch>
        </p:blipFill>
        <p:spPr bwMode="auto">
          <a:xfrm>
            <a:off x="5240616" y="839813"/>
            <a:ext cx="3903383" cy="2602256"/>
          </a:xfrm>
          <a:prstGeom prst="rect">
            <a:avLst/>
          </a:prstGeom>
          <a:noFill/>
        </p:spPr>
      </p:pic>
      <p:pic>
        <p:nvPicPr>
          <p:cNvPr id="9" name="Picture 4"/>
          <p:cNvPicPr>
            <a:picLocks noChangeAspect="1" noChangeArrowheads="1"/>
          </p:cNvPicPr>
          <p:nvPr/>
        </p:nvPicPr>
        <p:blipFill>
          <a:blip r:embed="rId5"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88571"/>
          </a:xfrm>
        </p:spPr>
        <p:txBody>
          <a:bodyPr>
            <a:normAutofit/>
          </a:bodyPr>
          <a:lstStyle/>
          <a:p>
            <a:pPr algn="ctr"/>
            <a:r>
              <a:rPr lang="uk-UA" sz="3000" b="1" dirty="0" smtClean="0">
                <a:latin typeface="Times New Roman" pitchFamily="18" charset="0"/>
                <a:cs typeface="Times New Roman" pitchFamily="18" charset="0"/>
              </a:rPr>
              <a:t>Протягом 2016 року провели спільно з НАІУ</a:t>
            </a:r>
            <a:endParaRPr lang="ru-RU" sz="3000" b="1" dirty="0">
              <a:latin typeface="Times New Roman" pitchFamily="18" charset="0"/>
              <a:cs typeface="Times New Roman" pitchFamily="18" charset="0"/>
            </a:endParaRPr>
          </a:p>
        </p:txBody>
      </p:sp>
      <p:sp>
        <p:nvSpPr>
          <p:cNvPr id="3" name="Содержимое 2"/>
          <p:cNvSpPr>
            <a:spLocks noGrp="1"/>
          </p:cNvSpPr>
          <p:nvPr>
            <p:ph idx="1"/>
          </p:nvPr>
        </p:nvSpPr>
        <p:spPr>
          <a:xfrm>
            <a:off x="558310" y="4702629"/>
            <a:ext cx="8219928" cy="1655969"/>
          </a:xfrm>
        </p:spPr>
        <p:txBody>
          <a:bodyPr>
            <a:noAutofit/>
          </a:bodyPr>
          <a:lstStyle/>
          <a:p>
            <a:pPr marL="0" lvl="0" indent="0" algn="ctr">
              <a:buNone/>
            </a:pPr>
            <a:r>
              <a:rPr lang="uk-UA" sz="2200" b="1" dirty="0" smtClean="0">
                <a:latin typeface="Times New Roman" pitchFamily="18" charset="0"/>
                <a:cs typeface="Times New Roman" pitchFamily="18" charset="0"/>
              </a:rPr>
              <a:t>2 навчально-інформаційний тренінги «Основи фінансового планування. </a:t>
            </a:r>
            <a:r>
              <a:rPr lang="uk-UA" sz="2200" b="1" dirty="0" err="1" smtClean="0">
                <a:latin typeface="Times New Roman" pitchFamily="18" charset="0"/>
                <a:cs typeface="Times New Roman" pitchFamily="18" charset="0"/>
              </a:rPr>
              <a:t>Фандрайзинг</a:t>
            </a:r>
            <a:r>
              <a:rPr lang="uk-UA" sz="2200" b="1" dirty="0" smtClean="0">
                <a:latin typeface="Times New Roman" pitchFamily="18" charset="0"/>
                <a:cs typeface="Times New Roman" pitchFamily="18" charset="0"/>
              </a:rPr>
              <a:t>. Можливості забезпечення стабільної діяльності </a:t>
            </a:r>
            <a:r>
              <a:rPr lang="uk-UA" sz="2200" b="1" dirty="0" err="1" smtClean="0">
                <a:latin typeface="Times New Roman" pitchFamily="18" charset="0"/>
                <a:cs typeface="Times New Roman" pitchFamily="18" charset="0"/>
              </a:rPr>
              <a:t>ГОІ</a:t>
            </a:r>
            <a:r>
              <a:rPr lang="uk-UA" sz="2200" b="1" dirty="0" smtClean="0">
                <a:latin typeface="Times New Roman" pitchFamily="18" charset="0"/>
                <a:cs typeface="Times New Roman" pitchFamily="18" charset="0"/>
              </a:rPr>
              <a:t>» за участі 45 людей з інвалідністю та членів їх родин. </a:t>
            </a:r>
            <a:endParaRPr lang="ru-RU" sz="2200" b="1" dirty="0" smtClean="0">
              <a:latin typeface="Times New Roman" pitchFamily="18" charset="0"/>
              <a:cs typeface="Times New Roman" pitchFamily="18" charset="0"/>
            </a:endParaRPr>
          </a:p>
        </p:txBody>
      </p:sp>
      <p:pic>
        <p:nvPicPr>
          <p:cNvPr id="1027" name="Picture 3" descr="C:\Users\Наталія\Videos\фото\фото фондрейзинг2016\100D3100\DSC_0007.JPG"/>
          <p:cNvPicPr>
            <a:picLocks noChangeAspect="1" noChangeArrowheads="1"/>
          </p:cNvPicPr>
          <p:nvPr/>
        </p:nvPicPr>
        <p:blipFill>
          <a:blip r:embed="rId2" cstate="print"/>
          <a:srcRect/>
          <a:stretch>
            <a:fillRect/>
          </a:stretch>
        </p:blipFill>
        <p:spPr bwMode="auto">
          <a:xfrm>
            <a:off x="211014" y="797811"/>
            <a:ext cx="3446587" cy="2297725"/>
          </a:xfrm>
          <a:prstGeom prst="rect">
            <a:avLst/>
          </a:prstGeom>
          <a:noFill/>
        </p:spPr>
      </p:pic>
      <p:pic>
        <p:nvPicPr>
          <p:cNvPr id="1029" name="Picture 5" descr="C:\Users\Наталія\Videos\фото\фото фондрейзинг2016\100D3100\DSC_0002.JPG"/>
          <p:cNvPicPr>
            <a:picLocks noChangeAspect="1" noChangeArrowheads="1"/>
          </p:cNvPicPr>
          <p:nvPr/>
        </p:nvPicPr>
        <p:blipFill>
          <a:blip r:embed="rId3" cstate="print"/>
          <a:srcRect/>
          <a:stretch>
            <a:fillRect/>
          </a:stretch>
        </p:blipFill>
        <p:spPr bwMode="auto">
          <a:xfrm>
            <a:off x="5879525" y="899820"/>
            <a:ext cx="3081594" cy="2054396"/>
          </a:xfrm>
          <a:prstGeom prst="rect">
            <a:avLst/>
          </a:prstGeom>
          <a:noFill/>
        </p:spPr>
      </p:pic>
      <p:pic>
        <p:nvPicPr>
          <p:cNvPr id="1030" name="Picture 6" descr="C:\Users\Наталія\Videos\фото\фото фондрейзинг2016\100D3100\DSC_0020.JPG"/>
          <p:cNvPicPr>
            <a:picLocks noChangeAspect="1" noChangeArrowheads="1"/>
          </p:cNvPicPr>
          <p:nvPr/>
        </p:nvPicPr>
        <p:blipFill>
          <a:blip r:embed="rId4" cstate="print"/>
          <a:srcRect t="17657"/>
          <a:stretch>
            <a:fillRect/>
          </a:stretch>
        </p:blipFill>
        <p:spPr bwMode="auto">
          <a:xfrm>
            <a:off x="3618402" y="1716259"/>
            <a:ext cx="2369017" cy="2926080"/>
          </a:xfrm>
          <a:prstGeom prst="rect">
            <a:avLst/>
          </a:prstGeom>
          <a:noFill/>
        </p:spPr>
      </p:pic>
      <p:pic>
        <p:nvPicPr>
          <p:cNvPr id="7" name="Picture 4"/>
          <p:cNvPicPr>
            <a:picLocks noChangeAspect="1" noChangeArrowheads="1"/>
          </p:cNvPicPr>
          <p:nvPr/>
        </p:nvPicPr>
        <p:blipFill>
          <a:blip r:embed="rId5" cstate="print"/>
          <a:srcRect/>
          <a:stretch>
            <a:fillRect/>
          </a:stretch>
        </p:blipFill>
        <p:spPr bwMode="auto">
          <a:xfrm>
            <a:off x="267788" y="6165668"/>
            <a:ext cx="8876211" cy="6923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2464" y="4097786"/>
            <a:ext cx="8640960" cy="2015936"/>
          </a:xfrm>
          <a:prstGeom prst="rect">
            <a:avLst/>
          </a:prstGeom>
        </p:spPr>
        <p:txBody>
          <a:bodyPr wrap="square">
            <a:spAutoFit/>
          </a:bodyPr>
          <a:lstStyle/>
          <a:p>
            <a:pPr algn="ctr"/>
            <a:r>
              <a:rPr lang="uk-UA" sz="2500" dirty="0" smtClean="0">
                <a:latin typeface="Times New Roman" pitchFamily="18" charset="0"/>
                <a:cs typeface="Times New Roman" pitchFamily="18" charset="0"/>
              </a:rPr>
              <a:t>Для реабілітації та отримання психологічної підтримки до Західного реабілітаційно-спортивного центру Національного Комітету спорту осіб з інвалідністю України (с. Яворів, Львівська область) було направлено 6 осіб з інвалідністю ВПО з Вінницької області.</a:t>
            </a:r>
            <a:endParaRPr lang="ru-RU" sz="2500" dirty="0" smtClean="0">
              <a:latin typeface="Times New Roman" pitchFamily="18" charset="0"/>
              <a:cs typeface="Times New Roman" pitchFamily="18" charset="0"/>
            </a:endParaRPr>
          </a:p>
        </p:txBody>
      </p:sp>
      <p:pic>
        <p:nvPicPr>
          <p:cNvPr id="5" name="Рисунок 4" descr="C:\Users\user\Desktop\ОБСЕ\Західний центр 2016\IMG_20160626_204117_1.jpg"/>
          <p:cNvPicPr/>
          <p:nvPr/>
        </p:nvPicPr>
        <p:blipFill>
          <a:blip r:embed="rId2" cstate="print"/>
          <a:srcRect/>
          <a:stretch>
            <a:fillRect/>
          </a:stretch>
        </p:blipFill>
        <p:spPr bwMode="auto">
          <a:xfrm>
            <a:off x="328119" y="441446"/>
            <a:ext cx="4151109" cy="3193576"/>
          </a:xfrm>
          <a:prstGeom prst="rect">
            <a:avLst/>
          </a:prstGeom>
          <a:noFill/>
          <a:ln w="9525">
            <a:noFill/>
            <a:miter lim="800000"/>
            <a:headEnd/>
            <a:tailEnd/>
          </a:ln>
        </p:spPr>
      </p:pic>
      <p:pic>
        <p:nvPicPr>
          <p:cNvPr id="6" name="Рисунок 5" descr="C:\Users\user\Desktop\ОБСЕ\Західний центр 2016\IMG_20160626_141721.jpg"/>
          <p:cNvPicPr/>
          <p:nvPr/>
        </p:nvPicPr>
        <p:blipFill>
          <a:blip r:embed="rId3" cstate="print"/>
          <a:srcRect/>
          <a:stretch>
            <a:fillRect/>
          </a:stretch>
        </p:blipFill>
        <p:spPr bwMode="auto">
          <a:xfrm>
            <a:off x="4653887" y="425751"/>
            <a:ext cx="4080680" cy="3179376"/>
          </a:xfrm>
          <a:prstGeom prst="rect">
            <a:avLst/>
          </a:prstGeom>
          <a:noFill/>
          <a:ln w="9525">
            <a:noFill/>
            <a:miter lim="800000"/>
            <a:headEnd/>
            <a:tailEnd/>
          </a:ln>
        </p:spPr>
      </p:pic>
      <p:pic>
        <p:nvPicPr>
          <p:cNvPr id="7" name="Picture 4"/>
          <p:cNvPicPr>
            <a:picLocks noChangeAspect="1" noChangeArrowheads="1"/>
          </p:cNvPicPr>
          <p:nvPr/>
        </p:nvPicPr>
        <p:blipFill>
          <a:blip r:embed="rId4" cstate="print"/>
          <a:srcRect/>
          <a:stretch>
            <a:fillRect/>
          </a:stretch>
        </p:blipFill>
        <p:spPr bwMode="auto">
          <a:xfrm>
            <a:off x="515983"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301752" y="4277116"/>
            <a:ext cx="8503920" cy="2442949"/>
          </a:xfrm>
          <a:prstGeom prst="rect">
            <a:avLst/>
          </a:prstGeom>
        </p:spPr>
        <p:txBody>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uk-UA" sz="28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За рахунок коштів проекту ТЕАМ в 2016-2017 рр. було направлено на курси підвищення кваліфікації та здобуття нових професій 14 осіб </a:t>
            </a:r>
            <a:r>
              <a:rPr kumimoji="0" lang="uk-UA" sz="2800" b="1"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з інвалідністю </a:t>
            </a:r>
            <a:r>
              <a:rPr kumimoji="0" lang="uk-UA" sz="28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та членів їх родин, на суму – 49 833, 85 грн.</a:t>
            </a:r>
          </a:p>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ru-RU" sz="28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ru-RU" sz="2800" b="1"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pic>
        <p:nvPicPr>
          <p:cNvPr id="5" name="Рисунок 4" descr="C:\Users\user\Desktop\ОБСЕ\курси\Виолетта Панасюк\IMG_20160505_112655.jpg"/>
          <p:cNvPicPr/>
          <p:nvPr/>
        </p:nvPicPr>
        <p:blipFill>
          <a:blip r:embed="rId2" cstate="print"/>
          <a:srcRect l="15556"/>
          <a:stretch>
            <a:fillRect/>
          </a:stretch>
        </p:blipFill>
        <p:spPr bwMode="auto">
          <a:xfrm>
            <a:off x="234103" y="539032"/>
            <a:ext cx="2736304" cy="2520281"/>
          </a:xfrm>
          <a:prstGeom prst="rect">
            <a:avLst/>
          </a:prstGeom>
          <a:noFill/>
          <a:ln w="9525">
            <a:noFill/>
            <a:miter lim="800000"/>
            <a:headEnd/>
            <a:tailEnd/>
          </a:ln>
        </p:spPr>
      </p:pic>
      <p:pic>
        <p:nvPicPr>
          <p:cNvPr id="6" name="Рисунок 5" descr="C:\Users\user\Desktop\ОБСЕ\курси\DSC_0284.JPG"/>
          <p:cNvPicPr/>
          <p:nvPr/>
        </p:nvPicPr>
        <p:blipFill>
          <a:blip r:embed="rId3" cstate="print"/>
          <a:srcRect l="10931" t="9434"/>
          <a:stretch>
            <a:fillRect/>
          </a:stretch>
        </p:blipFill>
        <p:spPr bwMode="auto">
          <a:xfrm>
            <a:off x="3145489" y="1014357"/>
            <a:ext cx="2016223" cy="3096344"/>
          </a:xfrm>
          <a:prstGeom prst="rect">
            <a:avLst/>
          </a:prstGeom>
          <a:noFill/>
          <a:ln w="9525">
            <a:noFill/>
            <a:miter lim="800000"/>
            <a:headEnd/>
            <a:tailEnd/>
          </a:ln>
        </p:spPr>
      </p:pic>
      <p:pic>
        <p:nvPicPr>
          <p:cNvPr id="7" name="Рисунок 6" descr="C:\Users\user\Desktop\ОБСЕ\курси\IMG_20161129_085147.jpg"/>
          <p:cNvPicPr/>
          <p:nvPr/>
        </p:nvPicPr>
        <p:blipFill>
          <a:blip r:embed="rId4" cstate="print"/>
          <a:srcRect/>
          <a:stretch>
            <a:fillRect/>
          </a:stretch>
        </p:blipFill>
        <p:spPr bwMode="auto">
          <a:xfrm>
            <a:off x="5292080" y="593194"/>
            <a:ext cx="3600000" cy="2701443"/>
          </a:xfrm>
          <a:prstGeom prst="rect">
            <a:avLst/>
          </a:prstGeom>
          <a:noFill/>
          <a:ln w="9525">
            <a:noFill/>
            <a:miter lim="800000"/>
            <a:headEnd/>
            <a:tailEnd/>
          </a:ln>
        </p:spPr>
      </p:pic>
      <p:pic>
        <p:nvPicPr>
          <p:cNvPr id="8" name="Picture 4"/>
          <p:cNvPicPr>
            <a:picLocks noChangeAspect="1" noChangeArrowheads="1"/>
          </p:cNvPicPr>
          <p:nvPr/>
        </p:nvPicPr>
        <p:blipFill>
          <a:blip r:embed="rId5" cstate="print"/>
          <a:srcRect/>
          <a:stretch>
            <a:fillRect/>
          </a:stretch>
        </p:blipFill>
        <p:spPr bwMode="auto">
          <a:xfrm>
            <a:off x="437606"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0" y="423575"/>
            <a:ext cx="9144000" cy="490825"/>
          </a:xfrm>
          <a:prstGeom prst="rect">
            <a:avLst/>
          </a:prstGeom>
        </p:spPr>
        <p:txBody>
          <a:bodyPr/>
          <a:lstStyle/>
          <a:p>
            <a:pPr algn="ctr"/>
            <a:r>
              <a:rPr lang="uk-UA" sz="2300" b="1" i="1" dirty="0" smtClean="0"/>
              <a:t>Протягом  реалізації проекту направлено на курси навчання 14 осіб</a:t>
            </a:r>
            <a:endParaRPr lang="ru-RU" sz="2300" i="1" dirty="0" smtClean="0"/>
          </a:p>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ru-RU" sz="2300" b="1"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ru-RU" sz="2300" b="1" i="1"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pic>
        <p:nvPicPr>
          <p:cNvPr id="8"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graphicFrame>
        <p:nvGraphicFramePr>
          <p:cNvPr id="9" name="Таблица 8"/>
          <p:cNvGraphicFramePr>
            <a:graphicFrameLocks noGrp="1"/>
          </p:cNvGraphicFramePr>
          <p:nvPr/>
        </p:nvGraphicFramePr>
        <p:xfrm>
          <a:off x="206829" y="903513"/>
          <a:ext cx="8763000" cy="5110523"/>
        </p:xfrm>
        <a:graphic>
          <a:graphicData uri="http://schemas.openxmlformats.org/drawingml/2006/table">
            <a:tbl>
              <a:tblPr/>
              <a:tblGrid>
                <a:gridCol w="424542"/>
                <a:gridCol w="2775858"/>
                <a:gridCol w="3331028"/>
                <a:gridCol w="2231572"/>
              </a:tblGrid>
              <a:tr h="181656">
                <a:tc>
                  <a:txBody>
                    <a:bodyPr/>
                    <a:lstStyle/>
                    <a:p>
                      <a:pPr>
                        <a:lnSpc>
                          <a:spcPct val="115000"/>
                        </a:lnSpc>
                        <a:spcAft>
                          <a:spcPts val="0"/>
                        </a:spcAft>
                      </a:pPr>
                      <a:r>
                        <a:rPr lang="uk-UA" sz="1400" b="1" dirty="0">
                          <a:latin typeface="Times New Roman"/>
                          <a:ea typeface="Times New Roman"/>
                          <a:cs typeface="Times New Roman"/>
                        </a:rPr>
                        <a:t>№№</a:t>
                      </a:r>
                      <a:endParaRPr lang="ru-RU" sz="1400" dirty="0">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400" b="1" dirty="0">
                          <a:latin typeface="Times New Roman"/>
                          <a:ea typeface="Times New Roman"/>
                          <a:cs typeface="Times New Roman"/>
                        </a:rPr>
                        <a:t>ПІБ</a:t>
                      </a:r>
                      <a:endParaRPr lang="ru-RU" sz="1400" dirty="0">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400" b="1" dirty="0">
                          <a:latin typeface="Times New Roman"/>
                          <a:ea typeface="Times New Roman"/>
                          <a:cs typeface="Times New Roman"/>
                        </a:rPr>
                        <a:t>Статус*, </a:t>
                      </a:r>
                      <a:r>
                        <a:rPr lang="uk-UA" sz="1400" b="1" dirty="0" smtClean="0">
                          <a:latin typeface="Times New Roman"/>
                          <a:ea typeface="Times New Roman"/>
                          <a:cs typeface="Times New Roman"/>
                        </a:rPr>
                        <a:t>інвалідність </a:t>
                      </a:r>
                      <a:endParaRPr lang="ru-RU" sz="1400" dirty="0">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400" b="1" dirty="0">
                          <a:latin typeface="Times New Roman"/>
                          <a:ea typeface="Times New Roman"/>
                          <a:cs typeface="Times New Roman"/>
                        </a:rPr>
                        <a:t>Назва спеціальності</a:t>
                      </a:r>
                      <a:endParaRPr lang="ru-RU" sz="1400" dirty="0">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398">
                <a:tc>
                  <a:txBody>
                    <a:bodyPr/>
                    <a:lstStyle/>
                    <a:p>
                      <a:pPr algn="ctr">
                        <a:lnSpc>
                          <a:spcPct val="100000"/>
                        </a:lnSpc>
                        <a:spcAft>
                          <a:spcPts val="0"/>
                        </a:spcAft>
                      </a:pPr>
                      <a:r>
                        <a:rPr lang="uk-UA" sz="1400" b="1" dirty="0">
                          <a:latin typeface="Times New Roman"/>
                          <a:ea typeface="Times New Roman"/>
                          <a:cs typeface="Times New Roman"/>
                        </a:rPr>
                        <a:t>1</a:t>
                      </a:r>
                      <a:endParaRPr lang="ru-RU" sz="1400" dirty="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Федосова</a:t>
                      </a:r>
                      <a:r>
                        <a:rPr lang="uk-UA" sz="1400" dirty="0">
                          <a:solidFill>
                            <a:schemeClr val="tx1"/>
                          </a:solidFill>
                          <a:latin typeface="Times New Roman"/>
                          <a:ea typeface="Times New Roman"/>
                          <a:cs typeface="Times New Roman"/>
                        </a:rPr>
                        <a:t> Наталя Дмитрівна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Мати </a:t>
                      </a:r>
                      <a:r>
                        <a:rPr lang="uk-UA" sz="1400" dirty="0" smtClean="0">
                          <a:solidFill>
                            <a:schemeClr val="tx1"/>
                          </a:solidFill>
                          <a:latin typeface="Times New Roman"/>
                          <a:ea typeface="Times New Roman"/>
                          <a:cs typeface="Times New Roman"/>
                        </a:rPr>
                        <a:t>дитини </a:t>
                      </a:r>
                      <a:r>
                        <a:rPr lang="uk-UA" sz="1400" smtClean="0">
                          <a:solidFill>
                            <a:schemeClr val="tx1"/>
                          </a:solidFill>
                          <a:latin typeface="Times New Roman"/>
                          <a:ea typeface="Times New Roman"/>
                          <a:cs typeface="Times New Roman"/>
                        </a:rPr>
                        <a:t>з інвалідністю</a:t>
                      </a:r>
                      <a:r>
                        <a:rPr lang="uk-UA" sz="1400" dirty="0" smtClean="0">
                          <a:solidFill>
                            <a:schemeClr val="tx1"/>
                          </a:solidFill>
                          <a:latin typeface="Times New Roman"/>
                          <a:ea typeface="Times New Roman"/>
                          <a:cs typeface="Times New Roman"/>
                        </a:rPr>
                        <a:t>, </a:t>
                      </a:r>
                      <a:r>
                        <a:rPr lang="uk-UA" sz="1400" dirty="0">
                          <a:solidFill>
                            <a:schemeClr val="tx1"/>
                          </a:solidFill>
                          <a:latin typeface="Times New Roman"/>
                          <a:ea typeface="Times New Roman"/>
                          <a:cs typeface="Times New Roman"/>
                        </a:rPr>
                        <a:t>ВПО </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перукар</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3268">
                <a:tc>
                  <a:txBody>
                    <a:bodyPr/>
                    <a:lstStyle/>
                    <a:p>
                      <a:pPr algn="ctr">
                        <a:lnSpc>
                          <a:spcPct val="100000"/>
                        </a:lnSpc>
                        <a:spcAft>
                          <a:spcPts val="0"/>
                        </a:spcAft>
                      </a:pPr>
                      <a:r>
                        <a:rPr lang="uk-UA" sz="1400" b="1">
                          <a:latin typeface="Times New Roman"/>
                          <a:ea typeface="Times New Roman"/>
                          <a:cs typeface="Times New Roman"/>
                        </a:rPr>
                        <a:t>2</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Мещерякова</a:t>
                      </a:r>
                      <a:r>
                        <a:rPr lang="uk-UA" sz="1400" dirty="0">
                          <a:solidFill>
                            <a:schemeClr val="tx1"/>
                          </a:solidFill>
                          <a:latin typeface="Times New Roman"/>
                          <a:ea typeface="Times New Roman"/>
                          <a:cs typeface="Times New Roman"/>
                        </a:rPr>
                        <a:t> Олена Андріївна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Мати </a:t>
                      </a:r>
                      <a:r>
                        <a:rPr lang="uk-UA" sz="1400" dirty="0" smtClean="0">
                          <a:solidFill>
                            <a:schemeClr val="tx1"/>
                          </a:solidFill>
                          <a:latin typeface="Times New Roman"/>
                          <a:ea typeface="Times New Roman"/>
                          <a:cs typeface="Times New Roman"/>
                        </a:rPr>
                        <a:t>дитини з інвалідністю,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1760" algn="ctr">
                        <a:lnSpc>
                          <a:spcPct val="100000"/>
                        </a:lnSpc>
                        <a:spcAft>
                          <a:spcPts val="0"/>
                        </a:spcAft>
                      </a:pPr>
                      <a:r>
                        <a:rPr lang="uk-UA" sz="1400" dirty="0">
                          <a:solidFill>
                            <a:schemeClr val="tx1"/>
                          </a:solidFill>
                          <a:latin typeface="Times New Roman"/>
                          <a:ea typeface="Times New Roman"/>
                          <a:cs typeface="Times New Roman"/>
                        </a:rPr>
                        <a:t>манікюрниця</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928">
                <a:tc>
                  <a:txBody>
                    <a:bodyPr/>
                    <a:lstStyle/>
                    <a:p>
                      <a:pPr algn="ctr">
                        <a:lnSpc>
                          <a:spcPct val="100000"/>
                        </a:lnSpc>
                        <a:spcAft>
                          <a:spcPts val="0"/>
                        </a:spcAft>
                      </a:pPr>
                      <a:r>
                        <a:rPr lang="uk-UA" sz="1400" b="1">
                          <a:latin typeface="Times New Roman"/>
                          <a:ea typeface="Times New Roman"/>
                          <a:cs typeface="Times New Roman"/>
                        </a:rPr>
                        <a:t>3</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Корчевець</a:t>
                      </a:r>
                      <a:r>
                        <a:rPr lang="uk-UA" sz="1400" dirty="0">
                          <a:solidFill>
                            <a:schemeClr val="tx1"/>
                          </a:solidFill>
                          <a:latin typeface="Times New Roman"/>
                          <a:ea typeface="Times New Roman"/>
                          <a:cs typeface="Times New Roman"/>
                        </a:rPr>
                        <a:t> Людмила Вікторівна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2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1С:бухгалтерія для України 8</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656">
                <a:tc>
                  <a:txBody>
                    <a:bodyPr/>
                    <a:lstStyle/>
                    <a:p>
                      <a:pPr algn="ctr">
                        <a:lnSpc>
                          <a:spcPct val="100000"/>
                        </a:lnSpc>
                        <a:spcAft>
                          <a:spcPts val="0"/>
                        </a:spcAft>
                      </a:pPr>
                      <a:r>
                        <a:rPr lang="uk-UA" sz="1400" b="1">
                          <a:latin typeface="Times New Roman"/>
                          <a:ea typeface="Times New Roman"/>
                          <a:cs typeface="Times New Roman"/>
                        </a:rPr>
                        <a:t>4</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Панасюк</a:t>
                      </a:r>
                      <a:r>
                        <a:rPr lang="uk-UA" sz="1400" dirty="0">
                          <a:solidFill>
                            <a:schemeClr val="tx1"/>
                          </a:solidFill>
                          <a:latin typeface="Times New Roman"/>
                          <a:ea typeface="Times New Roman"/>
                          <a:cs typeface="Times New Roman"/>
                        </a:rPr>
                        <a:t> Віолета Миколаївна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2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англійська мова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928">
                <a:tc>
                  <a:txBody>
                    <a:bodyPr/>
                    <a:lstStyle/>
                    <a:p>
                      <a:pPr algn="ctr">
                        <a:lnSpc>
                          <a:spcPct val="100000"/>
                        </a:lnSpc>
                        <a:spcAft>
                          <a:spcPts val="0"/>
                        </a:spcAft>
                      </a:pPr>
                      <a:r>
                        <a:rPr lang="uk-UA" sz="1400" b="1">
                          <a:latin typeface="Times New Roman"/>
                          <a:ea typeface="Times New Roman"/>
                          <a:cs typeface="Times New Roman"/>
                        </a:rPr>
                        <a:t>5</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Павлюк Юлія Станіславівна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2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практичний психолог</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475">
                <a:tc>
                  <a:txBody>
                    <a:bodyPr/>
                    <a:lstStyle/>
                    <a:p>
                      <a:pPr algn="ctr">
                        <a:lnSpc>
                          <a:spcPct val="100000"/>
                        </a:lnSpc>
                        <a:spcAft>
                          <a:spcPts val="0"/>
                        </a:spcAft>
                      </a:pPr>
                      <a:r>
                        <a:rPr lang="uk-UA" sz="1400" b="1">
                          <a:latin typeface="Times New Roman"/>
                          <a:ea typeface="Times New Roman"/>
                          <a:cs typeface="Times New Roman"/>
                        </a:rPr>
                        <a:t>6</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Зиков</a:t>
                      </a:r>
                      <a:r>
                        <a:rPr lang="uk-UA" sz="1400" dirty="0">
                          <a:solidFill>
                            <a:schemeClr val="tx1"/>
                          </a:solidFill>
                          <a:latin typeface="Times New Roman"/>
                          <a:ea typeface="Times New Roman"/>
                          <a:cs typeface="Times New Roman"/>
                        </a:rPr>
                        <a:t> Іван Юрійович</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ВПО, член родини людини з </a:t>
                      </a:r>
                      <a:r>
                        <a:rPr lang="uk-UA" sz="1400" dirty="0" smtClean="0">
                          <a:solidFill>
                            <a:schemeClr val="tx1"/>
                          </a:solidFill>
                          <a:latin typeface="Times New Roman"/>
                          <a:ea typeface="Times New Roman"/>
                          <a:cs typeface="Times New Roman"/>
                        </a:rPr>
                        <a:t>інвалідністю</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масажист</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13">
                <a:tc>
                  <a:txBody>
                    <a:bodyPr/>
                    <a:lstStyle/>
                    <a:p>
                      <a:pPr algn="ctr">
                        <a:lnSpc>
                          <a:spcPct val="100000"/>
                        </a:lnSpc>
                        <a:spcAft>
                          <a:spcPts val="0"/>
                        </a:spcAft>
                      </a:pPr>
                      <a:r>
                        <a:rPr lang="uk-UA" sz="1400" b="1">
                          <a:latin typeface="Times New Roman"/>
                          <a:ea typeface="Times New Roman"/>
                          <a:cs typeface="Times New Roman"/>
                        </a:rPr>
                        <a:t>7</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Ізедін</a:t>
                      </a:r>
                      <a:r>
                        <a:rPr lang="uk-UA" sz="1400" dirty="0">
                          <a:solidFill>
                            <a:schemeClr val="tx1"/>
                          </a:solidFill>
                          <a:latin typeface="Times New Roman"/>
                          <a:ea typeface="Times New Roman"/>
                          <a:cs typeface="Times New Roman"/>
                        </a:rPr>
                        <a:t> </a:t>
                      </a:r>
                      <a:r>
                        <a:rPr lang="uk-UA" sz="1400" dirty="0" err="1">
                          <a:solidFill>
                            <a:schemeClr val="tx1"/>
                          </a:solidFill>
                          <a:latin typeface="Times New Roman"/>
                          <a:ea typeface="Times New Roman"/>
                          <a:cs typeface="Times New Roman"/>
                        </a:rPr>
                        <a:t>Ніяра</a:t>
                      </a:r>
                      <a:r>
                        <a:rPr lang="uk-UA" sz="1400" dirty="0">
                          <a:solidFill>
                            <a:schemeClr val="tx1"/>
                          </a:solidFill>
                          <a:latin typeface="Times New Roman"/>
                          <a:ea typeface="Times New Roman"/>
                          <a:cs typeface="Times New Roman"/>
                        </a:rPr>
                        <a:t> </a:t>
                      </a:r>
                      <a:r>
                        <a:rPr lang="uk-UA" sz="1400" dirty="0" err="1">
                          <a:solidFill>
                            <a:schemeClr val="tx1"/>
                          </a:solidFill>
                          <a:latin typeface="Times New Roman"/>
                          <a:ea typeface="Times New Roman"/>
                          <a:cs typeface="Times New Roman"/>
                        </a:rPr>
                        <a:t>Юнусівна</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Багатодітна мати, </a:t>
                      </a:r>
                      <a:r>
                        <a:rPr lang="uk-UA" sz="1400" dirty="0" err="1">
                          <a:solidFill>
                            <a:schemeClr val="tx1"/>
                          </a:solidFill>
                          <a:latin typeface="Times New Roman"/>
                          <a:ea typeface="Times New Roman"/>
                          <a:cs typeface="Times New Roman"/>
                        </a:rPr>
                        <a:t>мати</a:t>
                      </a:r>
                      <a:r>
                        <a:rPr lang="uk-UA" sz="1400" dirty="0">
                          <a:solidFill>
                            <a:schemeClr val="tx1"/>
                          </a:solidFill>
                          <a:latin typeface="Times New Roman"/>
                          <a:ea typeface="Times New Roman"/>
                          <a:cs typeface="Times New Roman"/>
                        </a:rPr>
                        <a:t> дитини </a:t>
                      </a:r>
                      <a:r>
                        <a:rPr lang="uk-UA" sz="1400" dirty="0" smtClean="0">
                          <a:solidFill>
                            <a:schemeClr val="tx1"/>
                          </a:solidFill>
                          <a:latin typeface="Times New Roman"/>
                          <a:ea typeface="Times New Roman"/>
                          <a:cs typeface="Times New Roman"/>
                        </a:rPr>
                        <a:t> з інвалідністю,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водій категорії «В»</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0445">
                <a:tc>
                  <a:txBody>
                    <a:bodyPr/>
                    <a:lstStyle/>
                    <a:p>
                      <a:pPr algn="ctr">
                        <a:lnSpc>
                          <a:spcPct val="100000"/>
                        </a:lnSpc>
                        <a:spcAft>
                          <a:spcPts val="0"/>
                        </a:spcAft>
                      </a:pPr>
                      <a:r>
                        <a:rPr lang="uk-UA" sz="1400" b="1">
                          <a:latin typeface="Times New Roman"/>
                          <a:ea typeface="Times New Roman"/>
                          <a:cs typeface="Times New Roman"/>
                        </a:rPr>
                        <a:t>8</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a:solidFill>
                            <a:schemeClr val="tx1"/>
                          </a:solidFill>
                          <a:latin typeface="Times New Roman"/>
                          <a:ea typeface="Times New Roman"/>
                          <a:cs typeface="Times New Roman"/>
                        </a:rPr>
                        <a:t>Швецова Оксана Володимирівна</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1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кравець</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258">
                <a:tc>
                  <a:txBody>
                    <a:bodyPr/>
                    <a:lstStyle/>
                    <a:p>
                      <a:pPr algn="ctr">
                        <a:lnSpc>
                          <a:spcPct val="100000"/>
                        </a:lnSpc>
                        <a:spcAft>
                          <a:spcPts val="0"/>
                        </a:spcAft>
                      </a:pPr>
                      <a:r>
                        <a:rPr lang="uk-UA" sz="1400" b="1">
                          <a:latin typeface="Times New Roman"/>
                          <a:ea typeface="Times New Roman"/>
                          <a:cs typeface="Times New Roman"/>
                        </a:rPr>
                        <a:t>9</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a:solidFill>
                            <a:schemeClr val="tx1"/>
                          </a:solidFill>
                          <a:latin typeface="Times New Roman"/>
                          <a:ea typeface="Times New Roman"/>
                          <a:cs typeface="Times New Roman"/>
                        </a:rPr>
                        <a:t>Чаус Юрій Володимирович</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3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перукар</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3268">
                <a:tc>
                  <a:txBody>
                    <a:bodyPr/>
                    <a:lstStyle/>
                    <a:p>
                      <a:pPr algn="ctr">
                        <a:lnSpc>
                          <a:spcPct val="100000"/>
                        </a:lnSpc>
                        <a:spcAft>
                          <a:spcPts val="0"/>
                        </a:spcAft>
                      </a:pPr>
                      <a:r>
                        <a:rPr lang="uk-UA" sz="1400" b="1">
                          <a:latin typeface="Times New Roman"/>
                          <a:ea typeface="Times New Roman"/>
                          <a:cs typeface="Times New Roman"/>
                        </a:rPr>
                        <a:t>10</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a:solidFill>
                            <a:schemeClr val="tx1"/>
                          </a:solidFill>
                          <a:latin typeface="Times New Roman"/>
                          <a:ea typeface="Times New Roman"/>
                          <a:cs typeface="Times New Roman"/>
                        </a:rPr>
                        <a:t>Ольшанська Марина Анатоліївна</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3 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err="1" smtClean="0">
                          <a:solidFill>
                            <a:schemeClr val="tx1"/>
                          </a:solidFill>
                          <a:latin typeface="Times New Roman"/>
                          <a:ea typeface="Times New Roman"/>
                          <a:cs typeface="Times New Roman"/>
                        </a:rPr>
                        <a:t>документознавство</a:t>
                      </a:r>
                      <a:r>
                        <a:rPr lang="uk-UA" sz="1400" dirty="0" smtClean="0">
                          <a:solidFill>
                            <a:schemeClr val="tx1"/>
                          </a:solidFill>
                          <a:latin typeface="Times New Roman"/>
                          <a:ea typeface="Times New Roman"/>
                          <a:cs typeface="Times New Roman"/>
                        </a:rPr>
                        <a:t> </a:t>
                      </a:r>
                      <a:r>
                        <a:rPr lang="uk-UA" sz="1400" dirty="0">
                          <a:solidFill>
                            <a:schemeClr val="tx1"/>
                          </a:solidFill>
                          <a:latin typeface="Times New Roman"/>
                          <a:ea typeface="Times New Roman"/>
                          <a:cs typeface="Times New Roman"/>
                        </a:rPr>
                        <a:t>та інформаційна діяльність</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928">
                <a:tc>
                  <a:txBody>
                    <a:bodyPr/>
                    <a:lstStyle/>
                    <a:p>
                      <a:pPr algn="ctr">
                        <a:lnSpc>
                          <a:spcPct val="100000"/>
                        </a:lnSpc>
                        <a:spcAft>
                          <a:spcPts val="0"/>
                        </a:spcAft>
                      </a:pPr>
                      <a:r>
                        <a:rPr lang="uk-UA" sz="1400" b="1">
                          <a:latin typeface="Times New Roman"/>
                          <a:ea typeface="Times New Roman"/>
                          <a:cs typeface="Times New Roman"/>
                        </a:rPr>
                        <a:t>11</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a:solidFill>
                            <a:schemeClr val="tx1"/>
                          </a:solidFill>
                          <a:latin typeface="Times New Roman"/>
                          <a:ea typeface="Times New Roman"/>
                          <a:cs typeface="Times New Roman"/>
                        </a:rPr>
                        <a:t>Кураєв Станіслав Вікторович</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 </a:t>
                      </a:r>
                      <a:r>
                        <a:rPr lang="uk-UA" sz="1400" dirty="0">
                          <a:solidFill>
                            <a:schemeClr val="tx1"/>
                          </a:solidFill>
                          <a:latin typeface="Times New Roman"/>
                          <a:ea typeface="Times New Roman"/>
                          <a:cs typeface="Times New Roman"/>
                        </a:rPr>
                        <a:t>3 </a:t>
                      </a:r>
                      <a:r>
                        <a:rPr lang="uk-UA" sz="1400" dirty="0" smtClean="0">
                          <a:solidFill>
                            <a:schemeClr val="tx1"/>
                          </a:solidFill>
                          <a:latin typeface="Times New Roman"/>
                          <a:ea typeface="Times New Roman"/>
                          <a:cs typeface="Times New Roman"/>
                        </a:rPr>
                        <a:t>група,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1С:бухгалтерія для України 8</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604">
                <a:tc>
                  <a:txBody>
                    <a:bodyPr/>
                    <a:lstStyle/>
                    <a:p>
                      <a:pPr algn="ctr">
                        <a:lnSpc>
                          <a:spcPct val="100000"/>
                        </a:lnSpc>
                        <a:spcAft>
                          <a:spcPts val="0"/>
                        </a:spcAft>
                      </a:pPr>
                      <a:r>
                        <a:rPr lang="uk-UA" sz="1400" b="1">
                          <a:latin typeface="Times New Roman"/>
                          <a:ea typeface="Times New Roman"/>
                          <a:cs typeface="Times New Roman"/>
                        </a:rPr>
                        <a:t>12</a:t>
                      </a:r>
                      <a:endParaRPr lang="ru-RU" sz="140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a:solidFill>
                            <a:schemeClr val="tx1"/>
                          </a:solidFill>
                          <a:latin typeface="Times New Roman"/>
                          <a:ea typeface="Times New Roman"/>
                          <a:cs typeface="Times New Roman"/>
                        </a:rPr>
                        <a:t>Коновка Яна Володимирівна</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a:solidFill>
                            <a:schemeClr val="tx1"/>
                          </a:solidFill>
                          <a:latin typeface="Times New Roman"/>
                          <a:ea typeface="Times New Roman"/>
                          <a:cs typeface="Times New Roman"/>
                        </a:rPr>
                        <a:t>Мати дитини </a:t>
                      </a:r>
                      <a:r>
                        <a:rPr lang="uk-UA" sz="1400" dirty="0" smtClean="0">
                          <a:solidFill>
                            <a:schemeClr val="tx1"/>
                          </a:solidFill>
                          <a:latin typeface="Times New Roman"/>
                          <a:ea typeface="Times New Roman"/>
                          <a:cs typeface="Times New Roman"/>
                        </a:rPr>
                        <a:t>з інвалідністю, </a:t>
                      </a:r>
                      <a:r>
                        <a:rPr lang="uk-UA" sz="1400" dirty="0">
                          <a:solidFill>
                            <a:schemeClr val="tx1"/>
                          </a:solidFill>
                          <a:latin typeface="Times New Roman"/>
                          <a:ea typeface="Times New Roman"/>
                          <a:cs typeface="Times New Roman"/>
                        </a:rPr>
                        <a:t>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фотограф</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656">
                <a:tc>
                  <a:txBody>
                    <a:bodyPr/>
                    <a:lstStyle/>
                    <a:p>
                      <a:pPr algn="ctr">
                        <a:lnSpc>
                          <a:spcPct val="100000"/>
                        </a:lnSpc>
                        <a:spcAft>
                          <a:spcPts val="0"/>
                        </a:spcAft>
                      </a:pPr>
                      <a:r>
                        <a:rPr lang="uk-UA" sz="1400" b="1" dirty="0">
                          <a:solidFill>
                            <a:schemeClr val="tx1"/>
                          </a:solidFill>
                          <a:latin typeface="Times New Roman"/>
                          <a:ea typeface="Times New Roman"/>
                          <a:cs typeface="Times New Roman"/>
                        </a:rPr>
                        <a:t>13</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err="1">
                          <a:solidFill>
                            <a:schemeClr val="tx1"/>
                          </a:solidFill>
                          <a:latin typeface="Times New Roman"/>
                          <a:ea typeface="Times New Roman"/>
                          <a:cs typeface="Times New Roman"/>
                        </a:rPr>
                        <a:t>Бриндюков</a:t>
                      </a:r>
                      <a:r>
                        <a:rPr lang="uk-UA" sz="1400" dirty="0">
                          <a:solidFill>
                            <a:schemeClr val="tx1"/>
                          </a:solidFill>
                          <a:latin typeface="Times New Roman"/>
                          <a:ea typeface="Times New Roman"/>
                          <a:cs typeface="Times New Roman"/>
                        </a:rPr>
                        <a:t> Михайло Володимирович</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2 група, </a:t>
                      </a:r>
                      <a:r>
                        <a:rPr lang="uk-UA" sz="1400" dirty="0">
                          <a:solidFill>
                            <a:schemeClr val="tx1"/>
                          </a:solidFill>
                          <a:latin typeface="Times New Roman"/>
                          <a:ea typeface="Times New Roman"/>
                          <a:cs typeface="Times New Roman"/>
                        </a:rPr>
                        <a:t>ВПО </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a:solidFill>
                            <a:schemeClr val="tx1"/>
                          </a:solidFill>
                          <a:latin typeface="Times New Roman"/>
                          <a:ea typeface="Times New Roman"/>
                          <a:cs typeface="Times New Roman"/>
                        </a:rPr>
                        <a:t>масажист</a:t>
                      </a:r>
                      <a:endParaRPr lang="ru-RU" sz="1400" dirty="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13">
                <a:tc>
                  <a:txBody>
                    <a:bodyPr/>
                    <a:lstStyle/>
                    <a:p>
                      <a:pPr algn="ctr">
                        <a:lnSpc>
                          <a:spcPct val="100000"/>
                        </a:lnSpc>
                        <a:spcAft>
                          <a:spcPts val="0"/>
                        </a:spcAft>
                      </a:pPr>
                      <a:r>
                        <a:rPr lang="uk-UA" sz="1400" b="1" dirty="0" smtClean="0">
                          <a:latin typeface="Times New Roman"/>
                          <a:ea typeface="Times New Roman"/>
                          <a:cs typeface="Times New Roman"/>
                        </a:rPr>
                        <a:t>14</a:t>
                      </a:r>
                      <a:endParaRPr lang="ru-RU" sz="1400" dirty="0">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ru-RU" sz="1400">
                          <a:solidFill>
                            <a:schemeClr val="tx1"/>
                          </a:solidFill>
                          <a:latin typeface="Times New Roman"/>
                          <a:ea typeface="Times New Roman"/>
                          <a:cs typeface="Times New Roman"/>
                        </a:rPr>
                        <a:t>Бабич Тимофій Володимирович</a:t>
                      </a:r>
                      <a:endParaRPr lang="ru-RU" sz="1400">
                        <a:solidFill>
                          <a:schemeClr val="tx1"/>
                        </a:solidFill>
                        <a:latin typeface="Calibri"/>
                        <a:ea typeface="Times New Roman"/>
                        <a:cs typeface="Times New Roman"/>
                      </a:endParaRPr>
                    </a:p>
                  </a:txBody>
                  <a:tcPr marL="22557" marR="225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uk-UA" sz="1400" dirty="0" smtClean="0">
                          <a:solidFill>
                            <a:schemeClr val="tx1"/>
                          </a:solidFill>
                          <a:latin typeface="Times New Roman"/>
                          <a:ea typeface="Times New Roman"/>
                          <a:cs typeface="Times New Roman"/>
                        </a:rPr>
                        <a:t> 3 група,</a:t>
                      </a:r>
                      <a:r>
                        <a:rPr lang="uk-UA" sz="1400" baseline="0" dirty="0" smtClean="0">
                          <a:solidFill>
                            <a:schemeClr val="tx1"/>
                          </a:solidFill>
                          <a:latin typeface="Times New Roman"/>
                          <a:ea typeface="Times New Roman"/>
                          <a:cs typeface="Times New Roman"/>
                        </a:rPr>
                        <a:t> ВПО</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uk-UA" sz="1400" dirty="0" smtClean="0">
                          <a:solidFill>
                            <a:schemeClr val="tx1"/>
                          </a:solidFill>
                          <a:latin typeface="Times New Roman"/>
                          <a:ea typeface="Times New Roman"/>
                          <a:cs typeface="Times New Roman"/>
                        </a:rPr>
                        <a:t>перукар</a:t>
                      </a:r>
                      <a:endParaRPr lang="ru-RU" sz="1400" dirty="0">
                        <a:solidFill>
                          <a:schemeClr val="tx1"/>
                        </a:solidFill>
                        <a:latin typeface="Calibri"/>
                        <a:ea typeface="Times New Roman"/>
                        <a:cs typeface="Times New Roman"/>
                      </a:endParaRPr>
                    </a:p>
                  </a:txBody>
                  <a:tcPr marL="22557" marR="22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user\Desktop\ОБСЕ\курси\Фото крси\IMG_5206.JPG"/>
          <p:cNvPicPr/>
          <p:nvPr/>
        </p:nvPicPr>
        <p:blipFill>
          <a:blip r:embed="rId2" cstate="print"/>
          <a:srcRect/>
          <a:stretch>
            <a:fillRect/>
          </a:stretch>
        </p:blipFill>
        <p:spPr bwMode="auto">
          <a:xfrm>
            <a:off x="1064526" y="666790"/>
            <a:ext cx="2933626" cy="5427210"/>
          </a:xfrm>
          <a:prstGeom prst="rect">
            <a:avLst/>
          </a:prstGeom>
          <a:noFill/>
          <a:ln w="9525">
            <a:noFill/>
            <a:miter lim="800000"/>
            <a:headEnd/>
            <a:tailEnd/>
          </a:ln>
        </p:spPr>
      </p:pic>
      <p:pic>
        <p:nvPicPr>
          <p:cNvPr id="5" name="Рисунок 4" descr="C:\Users\user\Desktop\ОБСЕ\курси\Фото крси\IMG_5205.JPG"/>
          <p:cNvPicPr/>
          <p:nvPr/>
        </p:nvPicPr>
        <p:blipFill>
          <a:blip r:embed="rId3" cstate="print">
            <a:lum bright="20000"/>
          </a:blip>
          <a:srcRect t="18182"/>
          <a:stretch>
            <a:fillRect/>
          </a:stretch>
        </p:blipFill>
        <p:spPr bwMode="auto">
          <a:xfrm>
            <a:off x="4434881" y="639493"/>
            <a:ext cx="3801758" cy="5410194"/>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user\Desktop\ОБСЕ\курси\IMG_20160519_132422.jpg"/>
          <p:cNvPicPr/>
          <p:nvPr/>
        </p:nvPicPr>
        <p:blipFill>
          <a:blip r:embed="rId2" cstate="print">
            <a:lum bright="20000"/>
          </a:blip>
          <a:srcRect/>
          <a:stretch>
            <a:fillRect/>
          </a:stretch>
        </p:blipFill>
        <p:spPr bwMode="auto">
          <a:xfrm>
            <a:off x="191068" y="856538"/>
            <a:ext cx="2487999" cy="4804013"/>
          </a:xfrm>
          <a:prstGeom prst="rect">
            <a:avLst/>
          </a:prstGeom>
          <a:noFill/>
          <a:ln w="9525">
            <a:noFill/>
            <a:miter lim="800000"/>
            <a:headEnd/>
            <a:tailEnd/>
          </a:ln>
        </p:spPr>
      </p:pic>
      <p:pic>
        <p:nvPicPr>
          <p:cNvPr id="3" name="Рисунок 2" descr="C:\Users\user\Desktop\ОБСЕ\курси\DSC_0434.JPG"/>
          <p:cNvPicPr/>
          <p:nvPr/>
        </p:nvPicPr>
        <p:blipFill>
          <a:blip r:embed="rId3" cstate="print"/>
          <a:srcRect/>
          <a:stretch>
            <a:fillRect/>
          </a:stretch>
        </p:blipFill>
        <p:spPr bwMode="auto">
          <a:xfrm>
            <a:off x="2838735" y="842893"/>
            <a:ext cx="6103432" cy="4215601"/>
          </a:xfrm>
          <a:prstGeom prst="rect">
            <a:avLst/>
          </a:prstGeom>
          <a:noFill/>
          <a:ln w="9525">
            <a:noFill/>
            <a:miter lim="800000"/>
            <a:headEnd/>
            <a:tailEnd/>
          </a:ln>
        </p:spPr>
      </p:pic>
      <p:pic>
        <p:nvPicPr>
          <p:cNvPr id="4" name="Picture 4"/>
          <p:cNvPicPr>
            <a:picLocks noChangeAspect="1" noChangeArrowheads="1"/>
          </p:cNvPicPr>
          <p:nvPr/>
        </p:nvPicPr>
        <p:blipFill>
          <a:blip r:embed="rId4" cstate="print"/>
          <a:srcRect/>
          <a:stretch>
            <a:fillRect/>
          </a:stretch>
        </p:blipFill>
        <p:spPr bwMode="auto">
          <a:xfrm>
            <a:off x="346165"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user\Desktop\ОБСЕ\курси\7awlcrSr7qY.jpg"/>
          <p:cNvPicPr/>
          <p:nvPr/>
        </p:nvPicPr>
        <p:blipFill>
          <a:blip r:embed="rId2" cstate="print"/>
          <a:srcRect/>
          <a:stretch>
            <a:fillRect/>
          </a:stretch>
        </p:blipFill>
        <p:spPr bwMode="auto">
          <a:xfrm>
            <a:off x="204717" y="704886"/>
            <a:ext cx="5217468" cy="3212976"/>
          </a:xfrm>
          <a:prstGeom prst="rect">
            <a:avLst/>
          </a:prstGeom>
          <a:noFill/>
          <a:ln w="9525">
            <a:noFill/>
            <a:miter lim="800000"/>
            <a:headEnd/>
            <a:tailEnd/>
          </a:ln>
        </p:spPr>
      </p:pic>
      <p:pic>
        <p:nvPicPr>
          <p:cNvPr id="3" name="Рисунок 2" descr="C:\Users\user\Desktop\ОБСЕ\курси\UeeTXD93uY4.jpg"/>
          <p:cNvPicPr/>
          <p:nvPr/>
        </p:nvPicPr>
        <p:blipFill>
          <a:blip r:embed="rId3" cstate="print">
            <a:lum bright="20000"/>
          </a:blip>
          <a:srcRect/>
          <a:stretch>
            <a:fillRect/>
          </a:stretch>
        </p:blipFill>
        <p:spPr bwMode="auto">
          <a:xfrm>
            <a:off x="5725556" y="1331611"/>
            <a:ext cx="3132147" cy="4688006"/>
          </a:xfrm>
          <a:prstGeom prst="rect">
            <a:avLst/>
          </a:prstGeom>
          <a:noFill/>
          <a:ln w="9525">
            <a:noFill/>
            <a:miter lim="800000"/>
            <a:headEnd/>
            <a:tailEnd/>
          </a:ln>
        </p:spPr>
      </p:pic>
      <p:pic>
        <p:nvPicPr>
          <p:cNvPr id="4" name="Picture 4"/>
          <p:cNvPicPr>
            <a:picLocks noChangeAspect="1" noChangeArrowheads="1"/>
          </p:cNvPicPr>
          <p:nvPr/>
        </p:nvPicPr>
        <p:blipFill>
          <a:blip r:embed="rId4"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357614" y="1964140"/>
            <a:ext cx="8503920" cy="2729071"/>
          </a:xfrm>
          <a:prstGeom prst="rect">
            <a:avLst/>
          </a:prstGeom>
        </p:spPr>
        <p:txBody>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uk-UA" sz="3500" b="1" i="0" u="none" strike="noStrike" kern="1200" cap="none" spc="0" normalizeH="0" baseline="0" noProof="0" dirty="0" smtClean="0">
                <a:ln>
                  <a:noFill/>
                </a:ln>
                <a:solidFill>
                  <a:srgbClr val="000000"/>
                </a:solidFill>
                <a:effectLst/>
                <a:uLnTx/>
                <a:uFillTx/>
                <a:latin typeface="Times New Roman"/>
                <a:ea typeface="Times New Roman"/>
                <a:cs typeface="+mn-cs"/>
              </a:rPr>
              <a:t>У Вінницькій</a:t>
            </a:r>
            <a:r>
              <a:rPr kumimoji="0" lang="uk-UA" sz="3500" b="1" i="0" u="none" strike="noStrike" kern="1200" cap="none" spc="0" normalizeH="0" noProof="0" dirty="0" smtClean="0">
                <a:ln>
                  <a:noFill/>
                </a:ln>
                <a:solidFill>
                  <a:srgbClr val="000000"/>
                </a:solidFill>
                <a:effectLst/>
                <a:uLnTx/>
                <a:uFillTx/>
                <a:latin typeface="Times New Roman"/>
                <a:ea typeface="Times New Roman"/>
                <a:cs typeface="+mn-cs"/>
              </a:rPr>
              <a:t> області </a:t>
            </a:r>
            <a:r>
              <a:rPr kumimoji="0" lang="uk-UA" sz="3500" b="1" i="0" u="none" strike="noStrike" kern="1200" cap="none" spc="0" normalizeH="0" baseline="0" noProof="0" dirty="0" smtClean="0">
                <a:ln>
                  <a:noFill/>
                </a:ln>
                <a:solidFill>
                  <a:srgbClr val="000000"/>
                </a:solidFill>
                <a:effectLst/>
                <a:uLnTx/>
                <a:uFillTx/>
                <a:latin typeface="Times New Roman"/>
                <a:ea typeface="Times New Roman"/>
                <a:cs typeface="+mn-cs"/>
              </a:rPr>
              <a:t>було працевлаштовано 21 особу ВПО </a:t>
            </a:r>
            <a:r>
              <a:rPr kumimoji="0" lang="uk-UA" sz="3500" b="1" i="0" u="none" strike="noStrike" kern="1200" cap="none" spc="0" normalizeH="0" baseline="0" noProof="0" smtClean="0">
                <a:ln>
                  <a:noFill/>
                </a:ln>
                <a:solidFill>
                  <a:srgbClr val="000000"/>
                </a:solidFill>
                <a:effectLst/>
                <a:uLnTx/>
                <a:uFillTx/>
                <a:latin typeface="Times New Roman"/>
                <a:ea typeface="Times New Roman"/>
                <a:cs typeface="+mn-cs"/>
              </a:rPr>
              <a:t>з інвалідністю </a:t>
            </a:r>
            <a:r>
              <a:rPr kumimoji="0" lang="uk-UA" sz="3500" b="1" i="0" u="none" strike="noStrike" kern="1200" cap="none" spc="0" normalizeH="0" baseline="0" noProof="0" dirty="0" smtClean="0">
                <a:ln>
                  <a:noFill/>
                </a:ln>
                <a:solidFill>
                  <a:srgbClr val="000000"/>
                </a:solidFill>
                <a:effectLst/>
                <a:uLnTx/>
                <a:uFillTx/>
                <a:latin typeface="Times New Roman"/>
                <a:ea typeface="Times New Roman"/>
                <a:cs typeface="+mn-cs"/>
              </a:rPr>
              <a:t>та членів їх родин</a:t>
            </a:r>
            <a:endParaRPr kumimoji="0" lang="ru-RU" sz="35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0" y="516340"/>
            <a:ext cx="9144000" cy="528689"/>
          </a:xfrm>
          <a:prstGeom prst="rect">
            <a:avLst/>
          </a:prstGeom>
        </p:spPr>
        <p:txBody>
          <a:bodyPr/>
          <a:lstStyle/>
          <a:p>
            <a:pPr lvl="0" algn="ctr">
              <a:spcBef>
                <a:spcPct val="20000"/>
              </a:spcBef>
              <a:buClr>
                <a:schemeClr val="accent1"/>
              </a:buClr>
              <a:buSzPct val="85000"/>
              <a:defRPr/>
            </a:pPr>
            <a:r>
              <a:rPr lang="uk-UA" sz="2500" b="1" dirty="0" smtClean="0"/>
              <a:t>Протягом реалізації проекту було </a:t>
            </a:r>
            <a:r>
              <a:rPr lang="uk-UA" sz="2500" b="1" dirty="0" err="1" smtClean="0"/>
              <a:t>працевлаштовано</a:t>
            </a:r>
            <a:r>
              <a:rPr lang="uk-UA" sz="2500" b="1" dirty="0" smtClean="0"/>
              <a:t> 21 особу</a:t>
            </a:r>
            <a:r>
              <a:rPr lang="uk-UA" sz="2500" dirty="0" smtClean="0"/>
              <a:t> </a:t>
            </a:r>
            <a:endParaRPr kumimoji="0" lang="ru-RU" sz="25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graphicFrame>
        <p:nvGraphicFramePr>
          <p:cNvPr id="5" name="Таблица 4"/>
          <p:cNvGraphicFramePr>
            <a:graphicFrameLocks noGrp="1"/>
          </p:cNvGraphicFramePr>
          <p:nvPr/>
        </p:nvGraphicFramePr>
        <p:xfrm>
          <a:off x="631372" y="1186544"/>
          <a:ext cx="7957456" cy="4019547"/>
        </p:xfrm>
        <a:graphic>
          <a:graphicData uri="http://schemas.openxmlformats.org/drawingml/2006/table">
            <a:tbl>
              <a:tblPr/>
              <a:tblGrid>
                <a:gridCol w="3634754"/>
                <a:gridCol w="1448093"/>
                <a:gridCol w="1468009"/>
                <a:gridCol w="1406600"/>
              </a:tblGrid>
              <a:tr h="574221">
                <a:tc>
                  <a:txBody>
                    <a:bodyPr/>
                    <a:lstStyle/>
                    <a:p>
                      <a:pPr>
                        <a:lnSpc>
                          <a:spcPct val="115000"/>
                        </a:lnSpc>
                        <a:spcAft>
                          <a:spcPts val="0"/>
                        </a:spcAft>
                      </a:pP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1800" b="1" i="1">
                          <a:latin typeface="Times New Roman" pitchFamily="18" charset="0"/>
                          <a:ea typeface="Times New Roman"/>
                          <a:cs typeface="Times New Roman" pitchFamily="18" charset="0"/>
                        </a:rPr>
                        <a:t>Всього</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1800" b="1" i="1">
                          <a:latin typeface="Times New Roman" pitchFamily="18" charset="0"/>
                          <a:ea typeface="Times New Roman"/>
                          <a:cs typeface="Times New Roman" pitchFamily="18" charset="0"/>
                        </a:rPr>
                        <a:t>Жінок</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uk-UA" sz="1800" b="1" i="1">
                          <a:latin typeface="Times New Roman" pitchFamily="18" charset="0"/>
                          <a:ea typeface="Times New Roman"/>
                          <a:cs typeface="Times New Roman" pitchFamily="18" charset="0"/>
                        </a:rPr>
                        <a:t>Чоловіків</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74221">
                <a:tc>
                  <a:txBody>
                    <a:bodyPr/>
                    <a:lstStyle/>
                    <a:p>
                      <a:pPr>
                        <a:lnSpc>
                          <a:spcPct val="115000"/>
                        </a:lnSpc>
                        <a:spcAft>
                          <a:spcPts val="0"/>
                        </a:spcAft>
                      </a:pPr>
                      <a:r>
                        <a:rPr lang="uk-UA" sz="1800" b="1" dirty="0" err="1">
                          <a:latin typeface="Times New Roman" pitchFamily="18" charset="0"/>
                          <a:ea typeface="Times New Roman"/>
                          <a:cs typeface="Times New Roman" pitchFamily="18" charset="0"/>
                        </a:rPr>
                        <a:t>Працевлаштовано</a:t>
                      </a:r>
                      <a:r>
                        <a:rPr lang="uk-UA" sz="1800" b="1" dirty="0">
                          <a:latin typeface="Times New Roman" pitchFamily="18" charset="0"/>
                          <a:ea typeface="Times New Roman"/>
                          <a:cs typeface="Times New Roman" pitchFamily="18" charset="0"/>
                        </a:rPr>
                        <a:t> </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smtClean="0">
                          <a:latin typeface="Times New Roman" pitchFamily="18" charset="0"/>
                          <a:ea typeface="Times New Roman"/>
                          <a:cs typeface="Times New Roman" pitchFamily="18" charset="0"/>
                        </a:rPr>
                        <a:t>21</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smtClean="0">
                          <a:latin typeface="Times New Roman" pitchFamily="18" charset="0"/>
                          <a:ea typeface="Times New Roman"/>
                          <a:cs typeface="Times New Roman" pitchFamily="18" charset="0"/>
                        </a:rPr>
                        <a:t>15</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a:latin typeface="Times New Roman" pitchFamily="18" charset="0"/>
                          <a:ea typeface="Times New Roman"/>
                          <a:cs typeface="Times New Roman" pitchFamily="18" charset="0"/>
                        </a:rPr>
                        <a:t>6</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21">
                <a:tc>
                  <a:txBody>
                    <a:bodyPr/>
                    <a:lstStyle/>
                    <a:p>
                      <a:pPr>
                        <a:lnSpc>
                          <a:spcPct val="115000"/>
                        </a:lnSpc>
                        <a:spcAft>
                          <a:spcPts val="0"/>
                        </a:spcAft>
                      </a:pPr>
                      <a:r>
                        <a:rPr lang="uk-UA" sz="1800" b="1" dirty="0">
                          <a:latin typeface="Times New Roman" pitchFamily="18" charset="0"/>
                          <a:ea typeface="Times New Roman"/>
                          <a:cs typeface="Times New Roman" pitchFamily="18" charset="0"/>
                        </a:rPr>
                        <a:t>З них з інвалідністю</a:t>
                      </a:r>
                      <a:r>
                        <a:rPr lang="uk-UA" sz="1800" dirty="0">
                          <a:latin typeface="Times New Roman" pitchFamily="18" charset="0"/>
                          <a:ea typeface="Times New Roman"/>
                          <a:cs typeface="Times New Roman" pitchFamily="18" charset="0"/>
                        </a:rPr>
                        <a:t> : </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smtClean="0">
                          <a:latin typeface="Times New Roman" pitchFamily="18" charset="0"/>
                          <a:ea typeface="Times New Roman"/>
                          <a:cs typeface="Times New Roman" pitchFamily="18" charset="0"/>
                        </a:rPr>
                        <a:t>15</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smtClean="0">
                          <a:latin typeface="Times New Roman" pitchFamily="18" charset="0"/>
                          <a:ea typeface="Times New Roman"/>
                          <a:cs typeface="Times New Roman" pitchFamily="18" charset="0"/>
                        </a:rPr>
                        <a:t>9</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a:latin typeface="Times New Roman" pitchFamily="18" charset="0"/>
                          <a:ea typeface="Times New Roman"/>
                          <a:cs typeface="Times New Roman" pitchFamily="18" charset="0"/>
                        </a:rPr>
                        <a:t>6</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21">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1 група</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uk-UA"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smtClean="0">
                          <a:latin typeface="Times New Roman" pitchFamily="18" charset="0"/>
                          <a:ea typeface="Times New Roman"/>
                          <a:cs typeface="Times New Roman" pitchFamily="18" charset="0"/>
                        </a:rPr>
                        <a:t>3</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uk-UA"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21">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2 група</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uk-UA"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3</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a:latin typeface="Times New Roman" pitchFamily="18" charset="0"/>
                          <a:ea typeface="Times New Roman"/>
                          <a:cs typeface="Times New Roman" pitchFamily="18" charset="0"/>
                        </a:rPr>
                        <a:t>1</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21">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3 група</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uk-UA"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3</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dirty="0">
                          <a:latin typeface="Times New Roman" pitchFamily="18" charset="0"/>
                          <a:ea typeface="Times New Roman"/>
                          <a:cs typeface="Times New Roman" pitchFamily="18" charset="0"/>
                        </a:rPr>
                        <a:t>5</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21">
                <a:tc>
                  <a:txBody>
                    <a:bodyPr/>
                    <a:lstStyle/>
                    <a:p>
                      <a:pPr>
                        <a:lnSpc>
                          <a:spcPct val="115000"/>
                        </a:lnSpc>
                        <a:spcAft>
                          <a:spcPts val="0"/>
                        </a:spcAft>
                      </a:pPr>
                      <a:r>
                        <a:rPr lang="uk-UA" sz="1800" b="1">
                          <a:latin typeface="Times New Roman" pitchFamily="18" charset="0"/>
                          <a:ea typeface="Times New Roman"/>
                          <a:cs typeface="Times New Roman" pitchFamily="18" charset="0"/>
                        </a:rPr>
                        <a:t>Без інвалідності:</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a:latin typeface="Times New Roman" pitchFamily="18" charset="0"/>
                          <a:ea typeface="Times New Roman"/>
                          <a:cs typeface="Times New Roman" pitchFamily="18" charset="0"/>
                        </a:rPr>
                        <a:t>6</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800">
                          <a:latin typeface="Times New Roman" pitchFamily="18" charset="0"/>
                          <a:ea typeface="Times New Roman"/>
                          <a:cs typeface="Times New Roman" pitchFamily="18" charset="0"/>
                        </a:rPr>
                        <a:t>6</a:t>
                      </a:r>
                      <a:endParaRPr lang="ru-RU" sz="180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uk-UA" sz="18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C:\Users\user\Desktop\ОБСЕ\міні-гранти\Демченко\20160926_144501.jpg"/>
          <p:cNvPicPr/>
          <p:nvPr/>
        </p:nvPicPr>
        <p:blipFill>
          <a:blip r:embed="rId2" cstate="print">
            <a:lum bright="20000"/>
          </a:blip>
          <a:srcRect/>
          <a:stretch>
            <a:fillRect/>
          </a:stretch>
        </p:blipFill>
        <p:spPr bwMode="auto">
          <a:xfrm>
            <a:off x="7092280" y="3065568"/>
            <a:ext cx="1800149" cy="2736304"/>
          </a:xfrm>
          <a:prstGeom prst="rect">
            <a:avLst/>
          </a:prstGeom>
          <a:noFill/>
          <a:ln w="9525">
            <a:noFill/>
            <a:miter lim="800000"/>
            <a:headEnd/>
            <a:tailEnd/>
          </a:ln>
        </p:spPr>
      </p:pic>
      <p:pic>
        <p:nvPicPr>
          <p:cNvPr id="5" name="Рисунок 4" descr="C:\Users\user\Desktop\ОБСЕ\міні-гранти\Бухрякова\DSC03559.JPG"/>
          <p:cNvPicPr/>
          <p:nvPr/>
        </p:nvPicPr>
        <p:blipFill>
          <a:blip r:embed="rId3" cstate="print"/>
          <a:srcRect/>
          <a:stretch>
            <a:fillRect/>
          </a:stretch>
        </p:blipFill>
        <p:spPr bwMode="auto">
          <a:xfrm>
            <a:off x="251520" y="905328"/>
            <a:ext cx="2759025" cy="2070374"/>
          </a:xfrm>
          <a:prstGeom prst="rect">
            <a:avLst/>
          </a:prstGeom>
          <a:noFill/>
          <a:ln w="9525">
            <a:noFill/>
            <a:miter lim="800000"/>
            <a:headEnd/>
            <a:tailEnd/>
          </a:ln>
        </p:spPr>
      </p:pic>
      <p:pic>
        <p:nvPicPr>
          <p:cNvPr id="6" name="Рисунок 5" descr="C:\Users\user\Desktop\ОБСЕ\міні-гранти\Федосова\DSCN8445.JPG"/>
          <p:cNvPicPr/>
          <p:nvPr/>
        </p:nvPicPr>
        <p:blipFill>
          <a:blip r:embed="rId4" cstate="print">
            <a:lum bright="20000"/>
          </a:blip>
          <a:srcRect/>
          <a:stretch>
            <a:fillRect/>
          </a:stretch>
        </p:blipFill>
        <p:spPr bwMode="auto">
          <a:xfrm>
            <a:off x="3203848" y="905328"/>
            <a:ext cx="2782823" cy="2088232"/>
          </a:xfrm>
          <a:prstGeom prst="rect">
            <a:avLst/>
          </a:prstGeom>
          <a:noFill/>
          <a:ln w="9525">
            <a:noFill/>
            <a:miter lim="800000"/>
            <a:headEnd/>
            <a:tailEnd/>
          </a:ln>
        </p:spPr>
      </p:pic>
      <p:pic>
        <p:nvPicPr>
          <p:cNvPr id="7" name="Рисунок 6" descr="C:\Users\user\Desktop\ОБСЕ\міні-гранти\Бабич\IMG_4742.JPG"/>
          <p:cNvPicPr/>
          <p:nvPr/>
        </p:nvPicPr>
        <p:blipFill>
          <a:blip r:embed="rId5" cstate="print">
            <a:lum bright="20000"/>
          </a:blip>
          <a:srcRect/>
          <a:stretch>
            <a:fillRect/>
          </a:stretch>
        </p:blipFill>
        <p:spPr bwMode="auto">
          <a:xfrm>
            <a:off x="6168578" y="905328"/>
            <a:ext cx="2795910" cy="2088232"/>
          </a:xfrm>
          <a:prstGeom prst="rect">
            <a:avLst/>
          </a:prstGeom>
          <a:noFill/>
          <a:ln w="9525">
            <a:noFill/>
            <a:miter lim="800000"/>
            <a:headEnd/>
            <a:tailEnd/>
          </a:ln>
        </p:spPr>
      </p:pic>
      <p:sp>
        <p:nvSpPr>
          <p:cNvPr id="8" name="Rectangle 1"/>
          <p:cNvSpPr>
            <a:spLocks noChangeArrowheads="1"/>
          </p:cNvSpPr>
          <p:nvPr/>
        </p:nvSpPr>
        <p:spPr bwMode="auto">
          <a:xfrm>
            <a:off x="179512" y="3425393"/>
            <a:ext cx="684076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lang="uk-UA" sz="2500" b="1" dirty="0" smtClean="0">
                <a:solidFill>
                  <a:srgbClr val="000000"/>
                </a:solidFill>
                <a:latin typeface="Times New Roman"/>
                <a:ea typeface="Times New Roman"/>
              </a:rPr>
              <a:t>В рамках проекту ТЕАМ було підготовлено до участі в конкурсі міні-грантів 12 осіб ВПО </a:t>
            </a:r>
            <a:r>
              <a:rPr lang="uk-UA" sz="2500" b="1" smtClean="0">
                <a:solidFill>
                  <a:srgbClr val="000000"/>
                </a:solidFill>
                <a:latin typeface="Times New Roman"/>
                <a:ea typeface="Times New Roman"/>
              </a:rPr>
              <a:t>з інвалідністю </a:t>
            </a:r>
            <a:r>
              <a:rPr lang="uk-UA" sz="2500" b="1" dirty="0" smtClean="0">
                <a:solidFill>
                  <a:srgbClr val="000000"/>
                </a:solidFill>
                <a:latin typeface="Times New Roman"/>
                <a:ea typeface="Times New Roman"/>
              </a:rPr>
              <a:t>та членів їх родин, з них отримали обладнання на реалізацію власної справи 9 осіб на загальну суму – 148 066 грн.</a:t>
            </a:r>
          </a:p>
        </p:txBody>
      </p:sp>
      <p:pic>
        <p:nvPicPr>
          <p:cNvPr id="9" name="Picture 4"/>
          <p:cNvPicPr>
            <a:picLocks noChangeAspect="1" noChangeArrowheads="1"/>
          </p:cNvPicPr>
          <p:nvPr/>
        </p:nvPicPr>
        <p:blipFill>
          <a:blip r:embed="rId6" cstate="print"/>
          <a:srcRect/>
          <a:stretch>
            <a:fillRect/>
          </a:stretch>
        </p:blipFill>
        <p:spPr bwMode="auto">
          <a:xfrm>
            <a:off x="306977" y="6040438"/>
            <a:ext cx="8667206"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0114" y="261257"/>
            <a:ext cx="8338457" cy="630942"/>
          </a:xfrm>
          <a:prstGeom prst="rect">
            <a:avLst/>
          </a:prstGeom>
          <a:noFill/>
        </p:spPr>
        <p:txBody>
          <a:bodyPr wrap="square" rtlCol="0">
            <a:spAutoFit/>
          </a:bodyPr>
          <a:lstStyle/>
          <a:p>
            <a:pPr algn="ctr"/>
            <a:r>
              <a:rPr lang="uk-UA" sz="3500" dirty="0" smtClean="0">
                <a:latin typeface="Times New Roman" pitchFamily="18" charset="0"/>
                <a:cs typeface="Times New Roman" pitchFamily="18" charset="0"/>
              </a:rPr>
              <a:t>Успішн</a:t>
            </a:r>
            <a:r>
              <a:rPr lang="uk-UA" sz="3500" dirty="0" smtClean="0">
                <a:latin typeface="Times New Roman" pitchFamily="18" charset="0"/>
                <a:cs typeface="Times New Roman" pitchFamily="18" charset="0"/>
              </a:rPr>
              <a:t>і історії</a:t>
            </a:r>
            <a:endParaRPr lang="ru-RU" sz="3500" dirty="0">
              <a:latin typeface="Times New Roman" pitchFamily="18" charset="0"/>
              <a:cs typeface="Times New Roman" pitchFamily="18" charset="0"/>
            </a:endParaRPr>
          </a:p>
        </p:txBody>
      </p:sp>
      <p:sp>
        <p:nvSpPr>
          <p:cNvPr id="6" name="TextBox 5"/>
          <p:cNvSpPr txBox="1"/>
          <p:nvPr/>
        </p:nvSpPr>
        <p:spPr>
          <a:xfrm>
            <a:off x="163285" y="870857"/>
            <a:ext cx="8828315" cy="5078313"/>
          </a:xfrm>
          <a:prstGeom prst="rect">
            <a:avLst/>
          </a:prstGeom>
          <a:noFill/>
        </p:spPr>
        <p:txBody>
          <a:bodyPr wrap="square" rtlCol="0">
            <a:spAutoFit/>
          </a:bodyPr>
          <a:lstStyle/>
          <a:p>
            <a:pPr algn="just">
              <a:buFont typeface="Wingdings" pitchFamily="2" charset="2"/>
              <a:buChar char="§"/>
            </a:pPr>
            <a:r>
              <a:rPr lang="uk-UA" sz="2700" dirty="0" smtClean="0">
                <a:latin typeface="Times New Roman" pitchFamily="18" charset="0"/>
                <a:cs typeface="Times New Roman" pitchFamily="18" charset="0"/>
              </a:rPr>
              <a:t> </a:t>
            </a:r>
            <a:r>
              <a:rPr lang="uk-UA" sz="2700" b="1" dirty="0" err="1" smtClean="0">
                <a:latin typeface="Times New Roman" pitchFamily="18" charset="0"/>
                <a:cs typeface="Times New Roman" pitchFamily="18" charset="0"/>
              </a:rPr>
              <a:t>Федосова</a:t>
            </a:r>
            <a:r>
              <a:rPr lang="uk-UA" sz="2700" b="1" dirty="0" smtClean="0">
                <a:latin typeface="Times New Roman" pitchFamily="18" charset="0"/>
                <a:cs typeface="Times New Roman" pitchFamily="18" charset="0"/>
              </a:rPr>
              <a:t> Наталя </a:t>
            </a:r>
            <a:r>
              <a:rPr lang="uk-UA" sz="2700" dirty="0" smtClean="0">
                <a:latin typeface="Times New Roman" pitchFamily="18" charset="0"/>
                <a:cs typeface="Times New Roman" pitchFamily="18" charset="0"/>
              </a:rPr>
              <a:t>– мати дитини з інвалідністю. Пройшла курси підвищення кваліфікації по створенню вечірніх зачісок. Стала переможцем міні-гранту. Відкрила </a:t>
            </a:r>
            <a:r>
              <a:rPr lang="uk-UA" sz="2700" dirty="0" err="1" smtClean="0">
                <a:latin typeface="Times New Roman" pitchFamily="18" charset="0"/>
                <a:cs typeface="Times New Roman" pitchFamily="18" charset="0"/>
              </a:rPr>
              <a:t>ФОП</a:t>
            </a:r>
            <a:r>
              <a:rPr lang="uk-UA" sz="2700" dirty="0" smtClean="0">
                <a:latin typeface="Times New Roman" pitchFamily="18" charset="0"/>
                <a:cs typeface="Times New Roman" pitchFamily="18" charset="0"/>
              </a:rPr>
              <a:t> з перукарської справи. Має свою перукарню (при вході є пандус). Займається благодійністю для людей з інвалідністю.</a:t>
            </a:r>
          </a:p>
          <a:p>
            <a:pPr algn="just">
              <a:buFont typeface="Wingdings" pitchFamily="2" charset="2"/>
              <a:buChar char="§"/>
            </a:pPr>
            <a:r>
              <a:rPr lang="uk-UA" sz="2700" b="1" dirty="0" err="1" smtClean="0">
                <a:latin typeface="Times New Roman" pitchFamily="18" charset="0"/>
                <a:cs typeface="Times New Roman" pitchFamily="18" charset="0"/>
              </a:rPr>
              <a:t>Ізедін</a:t>
            </a:r>
            <a:r>
              <a:rPr lang="uk-UA" sz="2700" b="1" dirty="0" smtClean="0">
                <a:latin typeface="Times New Roman" pitchFamily="18" charset="0"/>
                <a:cs typeface="Times New Roman" pitchFamily="18" charset="0"/>
              </a:rPr>
              <a:t> </a:t>
            </a:r>
            <a:r>
              <a:rPr lang="uk-UA" sz="2700" b="1" dirty="0" err="1" smtClean="0">
                <a:latin typeface="Times New Roman" pitchFamily="18" charset="0"/>
                <a:cs typeface="Times New Roman" pitchFamily="18" charset="0"/>
              </a:rPr>
              <a:t>Ніяра</a:t>
            </a:r>
            <a:r>
              <a:rPr lang="uk-UA" sz="2700" b="1" dirty="0" smtClean="0">
                <a:latin typeface="Times New Roman" pitchFamily="18" charset="0"/>
                <a:cs typeface="Times New Roman" pitchFamily="18" charset="0"/>
              </a:rPr>
              <a:t> </a:t>
            </a:r>
            <a:r>
              <a:rPr lang="uk-UA" sz="2700" dirty="0" smtClean="0">
                <a:latin typeface="Times New Roman" pitchFamily="18" charset="0"/>
                <a:cs typeface="Times New Roman" pitchFamily="18" charset="0"/>
              </a:rPr>
              <a:t>– багатодітна мати (5 дітей), мати дитини з інвалідністю. Стала переможцем міні-гранту. Займається швейною справою. Забезпечує свою сім’ю та знайомих одягом в татарському стилі. Пройшла курси водія категорії В і має можливість бути мобільною в догляді за дітьми і розвитку своєї справи.</a:t>
            </a:r>
          </a:p>
        </p:txBody>
      </p:sp>
      <p:pic>
        <p:nvPicPr>
          <p:cNvPr id="4" name="Picture 4"/>
          <p:cNvPicPr>
            <a:picLocks noChangeAspect="1" noChangeArrowheads="1"/>
          </p:cNvPicPr>
          <p:nvPr/>
        </p:nvPicPr>
        <p:blipFill>
          <a:blip r:embed="rId2" cstate="print"/>
          <a:srcRect/>
          <a:stretch>
            <a:fillRect/>
          </a:stretch>
        </p:blipFill>
        <p:spPr bwMode="auto">
          <a:xfrm>
            <a:off x="41148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0114" y="261257"/>
            <a:ext cx="8338457" cy="630942"/>
          </a:xfrm>
          <a:prstGeom prst="rect">
            <a:avLst/>
          </a:prstGeom>
          <a:noFill/>
        </p:spPr>
        <p:txBody>
          <a:bodyPr wrap="square" rtlCol="0">
            <a:spAutoFit/>
          </a:bodyPr>
          <a:lstStyle/>
          <a:p>
            <a:pPr algn="ctr"/>
            <a:r>
              <a:rPr lang="uk-UA" sz="3500" dirty="0" smtClean="0">
                <a:latin typeface="Times New Roman" pitchFamily="18" charset="0"/>
                <a:cs typeface="Times New Roman" pitchFamily="18" charset="0"/>
              </a:rPr>
              <a:t>Успішні історії</a:t>
            </a:r>
            <a:endParaRPr lang="ru-RU" sz="3500" dirty="0">
              <a:latin typeface="Times New Roman" pitchFamily="18" charset="0"/>
              <a:cs typeface="Times New Roman" pitchFamily="18" charset="0"/>
            </a:endParaRPr>
          </a:p>
        </p:txBody>
      </p:sp>
      <p:sp>
        <p:nvSpPr>
          <p:cNvPr id="6" name="TextBox 5"/>
          <p:cNvSpPr txBox="1"/>
          <p:nvPr/>
        </p:nvSpPr>
        <p:spPr>
          <a:xfrm>
            <a:off x="163285" y="870857"/>
            <a:ext cx="8828315" cy="5016758"/>
          </a:xfrm>
          <a:prstGeom prst="rect">
            <a:avLst/>
          </a:prstGeom>
          <a:noFill/>
        </p:spPr>
        <p:txBody>
          <a:bodyPr wrap="square" rtlCol="0">
            <a:spAutoFit/>
          </a:bodyPr>
          <a:lstStyle/>
          <a:p>
            <a:pPr algn="just">
              <a:buFont typeface="Wingdings" pitchFamily="2" charset="2"/>
              <a:buChar char="§"/>
            </a:pPr>
            <a:r>
              <a:rPr lang="uk-UA" sz="2000" b="1" dirty="0" smtClean="0">
                <a:latin typeface="Times New Roman" pitchFamily="18" charset="0"/>
                <a:cs typeface="Times New Roman" pitchFamily="18" charset="0"/>
              </a:rPr>
              <a:t>Павлюк Юлія </a:t>
            </a:r>
            <a:r>
              <a:rPr lang="uk-UA" sz="2000" dirty="0" smtClean="0">
                <a:latin typeface="Times New Roman" pitchFamily="18" charset="0"/>
                <a:cs typeface="Times New Roman" pitchFamily="18" charset="0"/>
              </a:rPr>
              <a:t>– полюбляла доглядати за тваринами. Захоплювалась кіньми. Бажала отримати кваліфікацію </a:t>
            </a:r>
            <a:r>
              <a:rPr lang="uk-UA" sz="2000" dirty="0" err="1" smtClean="0">
                <a:latin typeface="Times New Roman" pitchFamily="18" charset="0"/>
                <a:cs typeface="Times New Roman" pitchFamily="18" charset="0"/>
              </a:rPr>
              <a:t>кіноводства</a:t>
            </a:r>
            <a:r>
              <a:rPr lang="uk-UA" sz="2000" dirty="0" smtClean="0">
                <a:latin typeface="Times New Roman" pitchFamily="18" charset="0"/>
                <a:cs typeface="Times New Roman" pitchFamily="18" charset="0"/>
              </a:rPr>
              <a:t>, але в зв’язку з відсутністю такої курсової підготовки, після спілкування з кейс-менеджерами, виявила бажання отримати освіту психолога в м. Нікополь з подальшим працевлаштуванням. Після закінчення навчання повернулась у Вінницьку область та працевлаштувалась на </a:t>
            </a:r>
            <a:r>
              <a:rPr lang="uk-UA" sz="2000" dirty="0" err="1" smtClean="0">
                <a:latin typeface="Times New Roman" pitchFamily="18" charset="0"/>
                <a:cs typeface="Times New Roman" pitchFamily="18" charset="0"/>
              </a:rPr>
              <a:t>кіноферму</a:t>
            </a:r>
            <a:r>
              <a:rPr lang="uk-UA" sz="2000" dirty="0" smtClean="0">
                <a:latin typeface="Times New Roman" pitchFamily="18" charset="0"/>
                <a:cs typeface="Times New Roman" pitchFamily="18" charset="0"/>
              </a:rPr>
              <a:t> і доглядає за кіньми. Після інформаційно-консультативної зустрічі з кейс-менеджерами, було запропоновано власнику ферми запровадити сеанси </a:t>
            </a:r>
            <a:r>
              <a:rPr lang="uk-UA" sz="2000" dirty="0" err="1" smtClean="0">
                <a:latin typeface="Times New Roman" pitchFamily="18" charset="0"/>
                <a:cs typeface="Times New Roman" pitchFamily="18" charset="0"/>
              </a:rPr>
              <a:t>іпотерапії</a:t>
            </a:r>
            <a:r>
              <a:rPr lang="uk-UA" sz="2000" dirty="0" smtClean="0">
                <a:latin typeface="Times New Roman" pitchFamily="18" charset="0"/>
                <a:cs typeface="Times New Roman" pitchFamily="18" charset="0"/>
              </a:rPr>
              <a:t>, які на даний час користуються великою популярністю. </a:t>
            </a:r>
          </a:p>
          <a:p>
            <a:pPr algn="just">
              <a:buFont typeface="Wingdings" pitchFamily="2" charset="2"/>
              <a:buChar char="§"/>
            </a:pPr>
            <a:r>
              <a:rPr lang="uk-UA" sz="2000" b="1" dirty="0" smtClean="0">
                <a:latin typeface="Times New Roman" pitchFamily="18" charset="0"/>
                <a:cs typeface="Times New Roman" pitchFamily="18" charset="0"/>
              </a:rPr>
              <a:t>Бабич Тимофій </a:t>
            </a:r>
            <a:r>
              <a:rPr lang="uk-UA" sz="2000" dirty="0" smtClean="0">
                <a:latin typeface="Times New Roman" pitchFamily="18" charset="0"/>
                <a:cs typeface="Times New Roman" pitchFamily="18" charset="0"/>
              </a:rPr>
              <a:t>– </a:t>
            </a:r>
            <a:r>
              <a:rPr lang="uk-UA" sz="2000" dirty="0" smtClean="0">
                <a:latin typeface="Times New Roman"/>
                <a:ea typeface="Calibri"/>
                <a:cs typeface="Times New Roman"/>
              </a:rPr>
              <a:t>син багатодітної сім`ї (7 дітей), яка в 2012 році втратила годувальника. Як </a:t>
            </a:r>
            <a:r>
              <a:rPr lang="uk-UA" sz="2000" dirty="0" smtClean="0">
                <a:latin typeface="Times New Roman"/>
                <a:ea typeface="Calibri"/>
              </a:rPr>
              <a:t>старший чоловік сім`ї, змушений був взяти всю відповідальність на себе за утримання та облаштування сім`ї. Закінчив курси перукарської справи та манікюру. Став переможцем міні-гранту і відкрив </a:t>
            </a:r>
            <a:r>
              <a:rPr lang="uk-UA" sz="2000" dirty="0" err="1" smtClean="0">
                <a:latin typeface="Times New Roman"/>
                <a:ea typeface="Calibri"/>
              </a:rPr>
              <a:t>ФОП</a:t>
            </a:r>
            <a:r>
              <a:rPr lang="uk-UA" sz="2000" dirty="0" smtClean="0">
                <a:latin typeface="Times New Roman"/>
                <a:ea typeface="Calibri"/>
              </a:rPr>
              <a:t>  по наданню перукарських послуг в селі, де до цього часу не було перукарні. Завдяки підтримці проекту та харизмі Тимофія, він має великий попит на свої послуги і може забезпечити фінансово свою сім’ю.</a:t>
            </a:r>
            <a:endParaRPr lang="ru-RU" sz="2000" dirty="0" smtClean="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378823" y="6040438"/>
            <a:ext cx="8765177"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9486"/>
            <a:ext cx="9144000" cy="1088571"/>
          </a:xfrm>
        </p:spPr>
        <p:txBody>
          <a:bodyPr>
            <a:noAutofit/>
          </a:bodyPr>
          <a:lstStyle/>
          <a:p>
            <a:pPr algn="ctr"/>
            <a:r>
              <a:rPr lang="uk-UA" sz="2200" b="1" dirty="0" smtClean="0">
                <a:latin typeface="Times New Roman" pitchFamily="18" charset="0"/>
                <a:cs typeface="Times New Roman" pitchFamily="18" charset="0"/>
              </a:rPr>
              <a:t>Благодійні акції ініційовані особами ВПО </a:t>
            </a:r>
            <a:r>
              <a:rPr lang="uk-UA" sz="2200" b="1" smtClean="0">
                <a:latin typeface="Times New Roman" pitchFamily="18" charset="0"/>
                <a:cs typeface="Times New Roman" pitchFamily="18" charset="0"/>
              </a:rPr>
              <a:t>з інвалідністю </a:t>
            </a:r>
            <a:r>
              <a:rPr lang="uk-UA" sz="2200" b="1" dirty="0" smtClean="0">
                <a:latin typeface="Times New Roman" pitchFamily="18" charset="0"/>
                <a:cs typeface="Times New Roman" pitchFamily="18" charset="0"/>
              </a:rPr>
              <a:t>для сиріт, дітей та молоді </a:t>
            </a:r>
            <a:r>
              <a:rPr lang="uk-UA" sz="2200" b="1" smtClean="0">
                <a:latin typeface="Times New Roman" pitchFamily="18" charset="0"/>
                <a:cs typeface="Times New Roman" pitchFamily="18" charset="0"/>
              </a:rPr>
              <a:t>з інвалідністю</a:t>
            </a:r>
            <a:r>
              <a:rPr lang="uk-UA" sz="2200" b="1" dirty="0" smtClean="0">
                <a:latin typeface="Times New Roman" pitchFamily="18" charset="0"/>
                <a:cs typeface="Times New Roman" pitchFamily="18" charset="0"/>
              </a:rPr>
              <a:t>, а також з </a:t>
            </a:r>
            <a:r>
              <a:rPr lang="uk-UA" sz="2200" b="1" dirty="0" err="1" smtClean="0">
                <a:latin typeface="Times New Roman" pitchFamily="18" charset="0"/>
                <a:cs typeface="Times New Roman" pitchFamily="18" charset="0"/>
              </a:rPr>
              <a:t>молозабезпечених</a:t>
            </a:r>
            <a:r>
              <a:rPr lang="uk-UA" sz="2200" b="1" dirty="0" smtClean="0">
                <a:latin typeface="Times New Roman" pitchFamily="18" charset="0"/>
                <a:cs typeface="Times New Roman" pitchFamily="18" charset="0"/>
              </a:rPr>
              <a:t> сімей</a:t>
            </a:r>
            <a:endParaRPr lang="ru-RU" sz="2200" b="1" dirty="0">
              <a:latin typeface="Times New Roman" pitchFamily="18" charset="0"/>
              <a:cs typeface="Times New Roman" pitchFamily="18" charset="0"/>
            </a:endParaRPr>
          </a:p>
        </p:txBody>
      </p:sp>
      <p:pic>
        <p:nvPicPr>
          <p:cNvPr id="4" name="Содержимое 3" descr="C:\Users\user\Desktop\ОБСЕ\благодійність\DSC_0140.JPG"/>
          <p:cNvPicPr>
            <a:picLocks noGrp="1"/>
          </p:cNvPicPr>
          <p:nvPr>
            <p:ph idx="1"/>
          </p:nvPr>
        </p:nvPicPr>
        <p:blipFill>
          <a:blip r:embed="rId2" cstate="print"/>
          <a:srcRect/>
          <a:stretch>
            <a:fillRect/>
          </a:stretch>
        </p:blipFill>
        <p:spPr bwMode="auto">
          <a:xfrm>
            <a:off x="661797" y="1223527"/>
            <a:ext cx="3562658" cy="2376264"/>
          </a:xfrm>
          <a:prstGeom prst="rect">
            <a:avLst/>
          </a:prstGeom>
          <a:noFill/>
          <a:ln w="9525">
            <a:noFill/>
            <a:miter lim="800000"/>
            <a:headEnd/>
            <a:tailEnd/>
          </a:ln>
        </p:spPr>
      </p:pic>
      <p:pic>
        <p:nvPicPr>
          <p:cNvPr id="6" name="Рисунок 5" descr="C:\Users\user\Desktop\ОБСЕ\благодійність\DSC_0136.JPG"/>
          <p:cNvPicPr/>
          <p:nvPr/>
        </p:nvPicPr>
        <p:blipFill>
          <a:blip r:embed="rId3" cstate="print"/>
          <a:srcRect/>
          <a:stretch>
            <a:fillRect/>
          </a:stretch>
        </p:blipFill>
        <p:spPr bwMode="auto">
          <a:xfrm>
            <a:off x="4921155" y="1234413"/>
            <a:ext cx="3600000" cy="2401172"/>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685800" y="6040438"/>
            <a:ext cx="8458200" cy="817562"/>
          </a:xfrm>
          <a:prstGeom prst="rect">
            <a:avLst/>
          </a:prstGeom>
          <a:noFill/>
          <a:ln w="9525">
            <a:noFill/>
            <a:miter lim="800000"/>
            <a:headEnd/>
            <a:tailEnd/>
          </a:ln>
          <a:effectLst/>
        </p:spPr>
      </p:pic>
      <p:pic>
        <p:nvPicPr>
          <p:cNvPr id="9" name="Рисунок 8" descr="C:\Users\user\Desktop\ОБСЕ\благодійність\DSC_0138.JPG"/>
          <p:cNvPicPr/>
          <p:nvPr/>
        </p:nvPicPr>
        <p:blipFill>
          <a:blip r:embed="rId5" cstate="print"/>
          <a:srcRect/>
          <a:stretch>
            <a:fillRect/>
          </a:stretch>
        </p:blipFill>
        <p:spPr bwMode="auto">
          <a:xfrm>
            <a:off x="607768" y="3835896"/>
            <a:ext cx="3600000" cy="2401172"/>
          </a:xfrm>
          <a:prstGeom prst="rect">
            <a:avLst/>
          </a:prstGeom>
          <a:noFill/>
          <a:ln w="9525">
            <a:noFill/>
            <a:miter lim="800000"/>
            <a:headEnd/>
            <a:tailEnd/>
          </a:ln>
        </p:spPr>
      </p:pic>
      <p:pic>
        <p:nvPicPr>
          <p:cNvPr id="10" name="Рисунок 9" descr="C:\Users\user\Desktop\ОБСЕ\благодійність\DSC_0144.JPG"/>
          <p:cNvPicPr/>
          <p:nvPr/>
        </p:nvPicPr>
        <p:blipFill>
          <a:blip r:embed="rId6" cstate="print"/>
          <a:srcRect/>
          <a:stretch>
            <a:fillRect/>
          </a:stretch>
        </p:blipFill>
        <p:spPr bwMode="auto">
          <a:xfrm>
            <a:off x="4888497" y="3846782"/>
            <a:ext cx="3600000" cy="24011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9185" y="1651379"/>
            <a:ext cx="8911988" cy="4525584"/>
          </a:xfrm>
        </p:spPr>
        <p:txBody>
          <a:bodyPr>
            <a:noAutofit/>
          </a:bodyPr>
          <a:lstStyle/>
          <a:p>
            <a:pPr lvl="0" algn="just"/>
            <a:r>
              <a:rPr lang="uk-UA" sz="2400" dirty="0" smtClean="0">
                <a:latin typeface="Times New Roman" pitchFamily="18" charset="0"/>
                <a:cs typeface="Times New Roman" pitchFamily="18" charset="0"/>
              </a:rPr>
              <a:t>Спільно з Благодійним фондом «Світло Миру» забезпечили технічними засобами реабілітації 4 осіб ВПО з інвалідністю (3 інвалідні коляски та 1 </a:t>
            </a:r>
            <a:r>
              <a:rPr lang="uk-UA" sz="2400" dirty="0" err="1" smtClean="0">
                <a:latin typeface="Times New Roman" pitchFamily="18" charset="0"/>
                <a:cs typeface="Times New Roman" pitchFamily="18" charset="0"/>
              </a:rPr>
              <a:t>ходілки</a:t>
            </a:r>
            <a:r>
              <a:rPr lang="uk-UA" sz="2400" dirty="0" smtClean="0">
                <a:latin typeface="Times New Roman" pitchFamily="18" charset="0"/>
                <a:cs typeface="Times New Roman" pitchFamily="18" charset="0"/>
              </a:rPr>
              <a:t>).</a:t>
            </a:r>
          </a:p>
          <a:p>
            <a:pPr lvl="0" algn="just">
              <a:buNone/>
            </a:pPr>
            <a:endParaRPr lang="ru-RU" sz="2400" dirty="0" smtClean="0">
              <a:latin typeface="Times New Roman" pitchFamily="18" charset="0"/>
              <a:cs typeface="Times New Roman" pitchFamily="18" charset="0"/>
            </a:endParaRPr>
          </a:p>
          <a:p>
            <a:pPr lvl="0" algn="just"/>
            <a:r>
              <a:rPr lang="uk-UA" sz="2400" dirty="0" smtClean="0">
                <a:latin typeface="Times New Roman" pitchFamily="18" charset="0"/>
                <a:cs typeface="Times New Roman" pitchFamily="18" charset="0"/>
              </a:rPr>
              <a:t>Спільно з Вінницькою обласною організацією товариства червоного хреста України в рамках проекту "Україна — громадський неспокій", фінансованого коштом Міжнародною Федерацією Товариств Червоного Хреста і Червоного Півмісяця, забезпечили 75 сім`ям двічі отримання продуктових ваучерів магазинів «Сільпо» вартістю 1000 грн. на суму  580 000 грн</a:t>
            </a:r>
            <a:r>
              <a:rPr lang="uk-UA" sz="2700" dirty="0" smtClean="0">
                <a:latin typeface="Times New Roman" pitchFamily="18" charset="0"/>
                <a:cs typeface="Times New Roman" pitchFamily="18" charset="0"/>
              </a:rPr>
              <a:t>.</a:t>
            </a:r>
            <a:endParaRPr lang="ru-RU" sz="2700" dirty="0" smtClean="0">
              <a:latin typeface="Times New Roman" pitchFamily="18" charset="0"/>
              <a:cs typeface="Times New Roman" pitchFamily="18" charset="0"/>
            </a:endParaRPr>
          </a:p>
          <a:p>
            <a:pPr>
              <a:buNone/>
            </a:pPr>
            <a:endParaRPr lang="ru-RU" sz="2700" dirty="0">
              <a:latin typeface="Times New Roman" pitchFamily="18" charset="0"/>
              <a:cs typeface="Times New Roman" pitchFamily="18" charset="0"/>
            </a:endParaRPr>
          </a:p>
        </p:txBody>
      </p:sp>
      <p:sp>
        <p:nvSpPr>
          <p:cNvPr id="5" name="Заголовок 1"/>
          <p:cNvSpPr txBox="1">
            <a:spLocks/>
          </p:cNvSpPr>
          <p:nvPr/>
        </p:nvSpPr>
        <p:spPr>
          <a:xfrm>
            <a:off x="0" y="0"/>
            <a:ext cx="9144000" cy="1632857"/>
          </a:xfrm>
          <a:prstGeom prst="rect">
            <a:avLst/>
          </a:prstGeom>
        </p:spPr>
        <p:txBody>
          <a:bodyPr vert="horz" lIns="91440" tIns="45720" rIns="91440" bIns="45720" rtlCol="0" anchor="ctr">
            <a:normAutofit/>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uk-UA" sz="3300" b="1" i="0" u="none" strike="noStrike" kern="1200" cap="none" spc="0" normalizeH="0" baseline="0" noProof="0" dirty="0" smtClean="0">
                <a:ln>
                  <a:noFill/>
                </a:ln>
                <a:effectLst/>
                <a:uLnTx/>
                <a:uFillTx/>
                <a:latin typeface="Times New Roman" pitchFamily="18" charset="0"/>
                <a:ea typeface="+mj-ea"/>
                <a:cs typeface="Times New Roman" pitchFamily="18" charset="0"/>
              </a:rPr>
              <a:t>Допомога людям ВПО </a:t>
            </a:r>
            <a:r>
              <a:rPr kumimoji="0" lang="uk-UA" sz="3300" b="1" i="0" u="none" strike="noStrike" kern="1200" cap="none" spc="0" normalizeH="0" baseline="0" noProof="0" smtClean="0">
                <a:ln>
                  <a:noFill/>
                </a:ln>
                <a:effectLst/>
                <a:uLnTx/>
                <a:uFillTx/>
                <a:latin typeface="Times New Roman" pitchFamily="18" charset="0"/>
                <a:ea typeface="+mj-ea"/>
                <a:cs typeface="Times New Roman" pitchFamily="18" charset="0"/>
              </a:rPr>
              <a:t>з інвалідністю </a:t>
            </a:r>
            <a:r>
              <a:rPr kumimoji="0" lang="uk-UA" sz="3300" b="1" i="0" u="none" strike="noStrike" kern="1200" cap="none" spc="0" normalizeH="0" baseline="0" noProof="0" dirty="0" smtClean="0">
                <a:ln>
                  <a:noFill/>
                </a:ln>
                <a:effectLst/>
                <a:uLnTx/>
                <a:uFillTx/>
                <a:latin typeface="Times New Roman" pitchFamily="18" charset="0"/>
                <a:ea typeface="+mj-ea"/>
                <a:cs typeface="Times New Roman" pitchFamily="18" charset="0"/>
              </a:rPr>
              <a:t>за межами проекту</a:t>
            </a:r>
            <a:endParaRPr kumimoji="0" lang="uk-UA" sz="3300" b="1" i="0" u="none" strike="noStrike" kern="1200" cap="none" spc="0" normalizeH="0" baseline="0" noProof="0" dirty="0">
              <a:ln>
                <a:noFill/>
              </a:ln>
              <a:effectLst/>
              <a:uLnTx/>
              <a:uFillTx/>
              <a:latin typeface="Times New Roman" pitchFamily="18" charset="0"/>
              <a:ea typeface="+mj-ea"/>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489857"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9144000" cy="1883229"/>
          </a:xfrm>
        </p:spPr>
        <p:txBody>
          <a:bodyPr>
            <a:normAutofit/>
          </a:bodyPr>
          <a:lstStyle/>
          <a:p>
            <a:pPr algn="ctr"/>
            <a:r>
              <a:rPr lang="uk-UA" sz="4000" b="1" dirty="0" smtClean="0">
                <a:latin typeface="Times New Roman" pitchFamily="18" charset="0"/>
                <a:cs typeface="Times New Roman" pitchFamily="18" charset="0"/>
              </a:rPr>
              <a:t>Допомога людям ВПО з інвалідністю</a:t>
            </a:r>
            <a:br>
              <a:rPr lang="uk-UA" sz="4000" b="1" dirty="0" smtClean="0">
                <a:latin typeface="Times New Roman" pitchFamily="18" charset="0"/>
                <a:cs typeface="Times New Roman" pitchFamily="18" charset="0"/>
              </a:rPr>
            </a:br>
            <a:r>
              <a:rPr lang="uk-UA" sz="4000" b="1" dirty="0" smtClean="0">
                <a:latin typeface="Times New Roman" pitchFamily="18" charset="0"/>
                <a:cs typeface="Times New Roman" pitchFamily="18" charset="0"/>
              </a:rPr>
              <a:t> за межами проекту</a:t>
            </a:r>
            <a:endParaRPr lang="uk-UA" sz="4000" b="1" dirty="0">
              <a:latin typeface="Times New Roman" pitchFamily="18" charset="0"/>
              <a:cs typeface="Times New Roman" pitchFamily="18" charset="0"/>
            </a:endParaRPr>
          </a:p>
        </p:txBody>
      </p:sp>
      <p:sp>
        <p:nvSpPr>
          <p:cNvPr id="3" name="Содержимое 2"/>
          <p:cNvSpPr>
            <a:spLocks noGrp="1"/>
          </p:cNvSpPr>
          <p:nvPr>
            <p:ph idx="1"/>
          </p:nvPr>
        </p:nvSpPr>
        <p:spPr>
          <a:xfrm>
            <a:off x="272955" y="1825625"/>
            <a:ext cx="8707271" cy="4351338"/>
          </a:xfrm>
        </p:spPr>
        <p:txBody>
          <a:bodyPr>
            <a:normAutofit fontScale="92500"/>
          </a:bodyPr>
          <a:lstStyle/>
          <a:p>
            <a:r>
              <a:rPr lang="uk-UA" sz="2700" dirty="0" smtClean="0">
                <a:latin typeface="Times New Roman" pitchFamily="18" charset="0"/>
                <a:cs typeface="Times New Roman" pitchFamily="18" charset="0"/>
              </a:rPr>
              <a:t>Забезпечили  супровід при оформленні  статусу інвалідності та ІПР 5 особам (3 дитини та 2 дорослих).</a:t>
            </a:r>
          </a:p>
          <a:p>
            <a:r>
              <a:rPr lang="uk-UA" sz="2700" dirty="0" smtClean="0">
                <a:latin typeface="Times New Roman" pitchFamily="18" charset="0"/>
                <a:cs typeface="Times New Roman" pitchFamily="18" charset="0"/>
              </a:rPr>
              <a:t>Допомогли </a:t>
            </a:r>
            <a:r>
              <a:rPr lang="uk-UA" sz="2700" dirty="0" smtClean="0">
                <a:latin typeface="Times New Roman" pitchFamily="18" charset="0"/>
                <a:cs typeface="Times New Roman" pitchFamily="18" charset="0"/>
              </a:rPr>
              <a:t>у відновленні втрачених документів 3 особам.</a:t>
            </a:r>
          </a:p>
          <a:p>
            <a:r>
              <a:rPr lang="uk-UA" sz="2700" dirty="0" smtClean="0">
                <a:latin typeface="Times New Roman" pitchFamily="18" charset="0"/>
                <a:cs typeface="Times New Roman" pitchFamily="18" charset="0"/>
              </a:rPr>
              <a:t>Сприяли в забезпеченні реабілітації та інклюзивного навчання для 7 дітей з інвалідністю з сімей ВПО.</a:t>
            </a:r>
          </a:p>
          <a:p>
            <a:r>
              <a:rPr lang="uk-UA" sz="2700" dirty="0" smtClean="0">
                <a:latin typeface="Times New Roman" pitchFamily="18" charset="0"/>
                <a:cs typeface="Times New Roman" pitchFamily="18" charset="0"/>
              </a:rPr>
              <a:t>Надали інформаційно-консультативну допомогу ініціативній групі ВПО з інвалідністю по створенню ГО для захисту прав та забезпечення соціальним житлом ВПО.</a:t>
            </a:r>
          </a:p>
          <a:p>
            <a:r>
              <a:rPr lang="uk-UA" sz="2700" dirty="0" smtClean="0">
                <a:latin typeface="Times New Roman" pitchFamily="18" charset="0"/>
                <a:cs typeface="Times New Roman" pitchFamily="18" charset="0"/>
              </a:rPr>
              <a:t>Сприяли в наданні матеріальної допомоги на лікування та придбання ліків </a:t>
            </a:r>
            <a:r>
              <a:rPr lang="uk-UA" sz="2700" dirty="0" err="1" smtClean="0">
                <a:latin typeface="Times New Roman" pitchFamily="18" charset="0"/>
                <a:cs typeface="Times New Roman" pitchFamily="18" charset="0"/>
              </a:rPr>
              <a:t>онкохворій</a:t>
            </a:r>
            <a:r>
              <a:rPr lang="uk-UA" sz="2700" dirty="0" smtClean="0">
                <a:latin typeface="Times New Roman" pitchFamily="18" charset="0"/>
                <a:cs typeface="Times New Roman" pitchFamily="18" charset="0"/>
              </a:rPr>
              <a:t> </a:t>
            </a:r>
            <a:r>
              <a:rPr lang="uk-UA" sz="2700" dirty="0" smtClean="0">
                <a:latin typeface="Times New Roman" pitchFamily="18" charset="0"/>
                <a:cs typeface="Times New Roman" pitchFamily="18" charset="0"/>
              </a:rPr>
              <a:t>особі  з інвалідністю 1 групи.</a:t>
            </a:r>
          </a:p>
          <a:p>
            <a:endParaRPr lang="uk-UA" sz="2700" dirty="0" smtClean="0">
              <a:latin typeface="Times New Roman" pitchFamily="18" charset="0"/>
              <a:cs typeface="Times New Roman" pitchFamily="18" charset="0"/>
            </a:endParaRPr>
          </a:p>
          <a:p>
            <a:endParaRPr lang="uk-UA" sz="2700" dirty="0" smtClean="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156755" y="6040438"/>
            <a:ext cx="8817428"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Проблемні моменти</a:t>
            </a:r>
            <a:endParaRPr lang="uk-UA" dirty="0"/>
          </a:p>
        </p:txBody>
      </p:sp>
      <p:sp>
        <p:nvSpPr>
          <p:cNvPr id="3" name="Содержимое 2"/>
          <p:cNvSpPr>
            <a:spLocks noGrp="1"/>
          </p:cNvSpPr>
          <p:nvPr>
            <p:ph idx="1"/>
          </p:nvPr>
        </p:nvSpPr>
        <p:spPr>
          <a:xfrm>
            <a:off x="457200" y="1310188"/>
            <a:ext cx="8441140" cy="4626591"/>
          </a:xfrm>
        </p:spPr>
        <p:txBody>
          <a:bodyPr/>
          <a:lstStyle/>
          <a:p>
            <a:pPr algn="just">
              <a:buAutoNum type="arabicPeriod"/>
            </a:pPr>
            <a:r>
              <a:rPr lang="uk-UA" sz="2300" dirty="0" smtClean="0">
                <a:latin typeface="Times New Roman" pitchFamily="18" charset="0"/>
                <a:cs typeface="Times New Roman" pitchFamily="18" charset="0"/>
              </a:rPr>
              <a:t>За період 2016 – 2017 рр. значно зменшився потік ВПО із зони АТО, тому зменшувалась кількість звернень до проекту. </a:t>
            </a:r>
          </a:p>
          <a:p>
            <a:pPr algn="just">
              <a:buAutoNum type="arabicPeriod"/>
            </a:pPr>
            <a:r>
              <a:rPr lang="uk-UA" sz="2300" dirty="0" smtClean="0">
                <a:latin typeface="Times New Roman" pitchFamily="18" charset="0"/>
                <a:cs typeface="Times New Roman" pitchFamily="18" charset="0"/>
              </a:rPr>
              <a:t>15% ВПО за відсутності коштів на оплату житла (вартість орендної плати у Вінницькій області одна з найдорожчих в Україні), чи з інших причин повернулися за місцем постійного проживання.</a:t>
            </a:r>
          </a:p>
          <a:p>
            <a:pPr algn="just">
              <a:buAutoNum type="arabicPeriod"/>
            </a:pPr>
            <a:r>
              <a:rPr lang="uk-UA" sz="2300" dirty="0" smtClean="0">
                <a:latin typeface="Times New Roman" pitchFamily="18" charset="0"/>
                <a:cs typeface="Times New Roman" pitchFamily="18" charset="0"/>
              </a:rPr>
              <a:t>Частина людей (20%), які затрималися на території Вінницької області до даного часу втратили статус переселенців, так як за допомогою родичів чи друзів змогли забезпечити себе постійним житлом та реєстрацією.</a:t>
            </a:r>
          </a:p>
          <a:p>
            <a:pPr algn="just">
              <a:buAutoNum type="arabicPeriod"/>
            </a:pPr>
            <a:r>
              <a:rPr lang="uk-UA" sz="2300" dirty="0" smtClean="0">
                <a:latin typeface="Times New Roman" pitchFamily="18" charset="0"/>
                <a:cs typeface="Times New Roman" pitchFamily="18" charset="0"/>
              </a:rPr>
              <a:t>Відсутня державна програма по забезпеченню відшкодування втраченого житла ВПО на непідконтрольній території.</a:t>
            </a:r>
          </a:p>
        </p:txBody>
      </p:sp>
      <p:pic>
        <p:nvPicPr>
          <p:cNvPr id="4" name="Picture 4"/>
          <p:cNvPicPr>
            <a:picLocks noChangeAspect="1" noChangeArrowheads="1"/>
          </p:cNvPicPr>
          <p:nvPr/>
        </p:nvPicPr>
        <p:blipFill>
          <a:blip r:embed="rId2" cstate="print"/>
          <a:srcRect t="12360" b="8347"/>
          <a:stretch>
            <a:fillRect/>
          </a:stretch>
        </p:blipFill>
        <p:spPr bwMode="auto">
          <a:xfrm>
            <a:off x="685800" y="6209733"/>
            <a:ext cx="8458200" cy="64826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2480" y="1160060"/>
            <a:ext cx="8686800" cy="4966103"/>
          </a:xfrm>
        </p:spPr>
        <p:txBody>
          <a:bodyPr/>
          <a:lstStyle/>
          <a:p>
            <a:pPr algn="just">
              <a:buNone/>
            </a:pPr>
            <a:r>
              <a:rPr lang="uk-UA" sz="2200" dirty="0" smtClean="0">
                <a:latin typeface="Times New Roman" pitchFamily="18" charset="0"/>
                <a:cs typeface="Times New Roman" pitchFamily="18" charset="0"/>
              </a:rPr>
              <a:t>5. В Україні з 2015 року спостерігалась загальна тенденція збільшення безробітних осіб (на 1 робоче місце претендує 10 осіб, які не є особами </a:t>
            </a:r>
            <a:r>
              <a:rPr lang="uk-UA" sz="2200" smtClean="0">
                <a:latin typeface="Times New Roman" pitchFamily="18" charset="0"/>
                <a:cs typeface="Times New Roman" pitchFamily="18" charset="0"/>
              </a:rPr>
              <a:t>з інвалідністю</a:t>
            </a:r>
            <a:r>
              <a:rPr lang="uk-UA" sz="2200" dirty="0" smtClean="0">
                <a:latin typeface="Times New Roman" pitchFamily="18" charset="0"/>
                <a:cs typeface="Times New Roman" pitchFamily="18" charset="0"/>
              </a:rPr>
              <a:t>), що ускладнює працевлаштування людей  </a:t>
            </a:r>
            <a:r>
              <a:rPr lang="uk-UA" sz="2200" smtClean="0">
                <a:latin typeface="Times New Roman" pitchFamily="18" charset="0"/>
                <a:cs typeface="Times New Roman" pitchFamily="18" charset="0"/>
              </a:rPr>
              <a:t>з інвалідністю </a:t>
            </a:r>
            <a:r>
              <a:rPr lang="uk-UA" sz="2200" dirty="0" smtClean="0">
                <a:latin typeface="Times New Roman" pitchFamily="18" charset="0"/>
                <a:cs typeface="Times New Roman" pitchFamily="18" charset="0"/>
              </a:rPr>
              <a:t>із зони АТО. Відсутня державна підтримка роботодавців, які приймають на роботу ВПО </a:t>
            </a:r>
            <a:r>
              <a:rPr lang="uk-UA" sz="2200" smtClean="0">
                <a:latin typeface="Times New Roman" pitchFamily="18" charset="0"/>
                <a:cs typeface="Times New Roman" pitchFamily="18" charset="0"/>
              </a:rPr>
              <a:t>з інвалідністю</a:t>
            </a:r>
            <a:r>
              <a:rPr lang="uk-UA" sz="2200" dirty="0" smtClean="0">
                <a:latin typeface="Times New Roman" pitchFamily="18" charset="0"/>
                <a:cs typeface="Times New Roman" pitchFamily="18" charset="0"/>
              </a:rPr>
              <a:t>. </a:t>
            </a:r>
          </a:p>
          <a:p>
            <a:pPr algn="just">
              <a:buNone/>
            </a:pPr>
            <a:r>
              <a:rPr lang="uk-UA" sz="2200" dirty="0" smtClean="0">
                <a:latin typeface="Times New Roman" pitchFamily="18" charset="0"/>
                <a:cs typeface="Times New Roman" pitchFamily="18" charset="0"/>
              </a:rPr>
              <a:t>6. В зв’язку зі збільшенням цін на комунальні виплати та продукти харчування, що призводить до значного подорожчання життя небажання клієнтів виходити на відкритий  ринок праці, тому що можливий заробіток не перевищує їх мінімальні соціальні виплати. </a:t>
            </a:r>
          </a:p>
          <a:p>
            <a:pPr algn="just">
              <a:buNone/>
            </a:pPr>
            <a:r>
              <a:rPr lang="uk-UA" sz="2200" dirty="0" smtClean="0">
                <a:latin typeface="Times New Roman" pitchFamily="18" charset="0"/>
                <a:cs typeface="Times New Roman" pitchFamily="18" charset="0"/>
              </a:rPr>
              <a:t>7. Серед переселенців </a:t>
            </a:r>
            <a:r>
              <a:rPr lang="uk-UA" sz="2200" smtClean="0">
                <a:latin typeface="Times New Roman" pitchFamily="18" charset="0"/>
                <a:cs typeface="Times New Roman" pitchFamily="18" charset="0"/>
              </a:rPr>
              <a:t>з інвалідністю </a:t>
            </a:r>
            <a:r>
              <a:rPr lang="uk-UA" sz="2200" dirty="0" smtClean="0">
                <a:latin typeface="Times New Roman" pitchFamily="18" charset="0"/>
                <a:cs typeface="Times New Roman" pitchFamily="18" charset="0"/>
              </a:rPr>
              <a:t>спостерігається тенденція пасивності та відмови від пошуку роботи, можливостей навчання, тому що вони проживають за рахунок соціальних виплат, бояться їх втратити і не готові щось радикально змінювати у своєму житті.</a:t>
            </a:r>
          </a:p>
          <a:p>
            <a:pPr marL="0" lvl="0" indent="0" algn="just">
              <a:buNone/>
            </a:pPr>
            <a:endParaRPr lang="uk-UA" sz="2200" dirty="0" smtClean="0">
              <a:latin typeface="Times New Roman" pitchFamily="18" charset="0"/>
              <a:cs typeface="Times New Roman" pitchFamily="18" charset="0"/>
            </a:endParaRPr>
          </a:p>
          <a:p>
            <a:pPr algn="just">
              <a:buNone/>
            </a:pPr>
            <a:endParaRPr lang="uk-UA" sz="2200" dirty="0"/>
          </a:p>
        </p:txBody>
      </p:sp>
      <p:pic>
        <p:nvPicPr>
          <p:cNvPr id="4" name="Picture 4"/>
          <p:cNvPicPr>
            <a:picLocks noChangeAspect="1" noChangeArrowheads="1"/>
          </p:cNvPicPr>
          <p:nvPr/>
        </p:nvPicPr>
        <p:blipFill>
          <a:blip r:embed="rId2" cstate="print"/>
          <a:srcRect/>
          <a:stretch>
            <a:fillRect/>
          </a:stretch>
        </p:blipFill>
        <p:spPr bwMode="auto">
          <a:xfrm>
            <a:off x="685800" y="6040438"/>
            <a:ext cx="8458200" cy="817562"/>
          </a:xfrm>
          <a:prstGeom prst="rect">
            <a:avLst/>
          </a:prstGeom>
          <a:noFill/>
          <a:ln w="9525">
            <a:noFill/>
            <a:miter lim="800000"/>
            <a:headEnd/>
            <a:tailEnd/>
          </a:ln>
          <a:effectLst/>
        </p:spPr>
      </p:pic>
      <p:sp>
        <p:nvSpPr>
          <p:cNvPr id="5" name="Заголовок 1"/>
          <p:cNvSpPr>
            <a:spLocks noGrp="1"/>
          </p:cNvSpPr>
          <p:nvPr>
            <p:ph type="title"/>
          </p:nvPr>
        </p:nvSpPr>
        <p:spPr>
          <a:xfrm>
            <a:off x="457200" y="274638"/>
            <a:ext cx="8229600" cy="1143000"/>
          </a:xfrm>
        </p:spPr>
        <p:txBody>
          <a:bodyPr/>
          <a:lstStyle/>
          <a:p>
            <a:r>
              <a:rPr lang="uk-UA" dirty="0" smtClean="0"/>
              <a:t>Проблемні моменти</a:t>
            </a:r>
            <a:endParaRPr lang="uk-U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9887"/>
          </a:xfrm>
        </p:spPr>
        <p:txBody>
          <a:bodyPr/>
          <a:lstStyle/>
          <a:p>
            <a:r>
              <a:rPr lang="uk-UA" dirty="0" smtClean="0">
                <a:latin typeface="Times New Roman" pitchFamily="18" charset="0"/>
                <a:cs typeface="Times New Roman" pitchFamily="18" charset="0"/>
              </a:rPr>
              <a:t>Пропозиції:</a:t>
            </a:r>
            <a:endParaRPr lang="uk-UA" dirty="0">
              <a:latin typeface="Times New Roman" pitchFamily="18" charset="0"/>
              <a:cs typeface="Times New Roman" pitchFamily="18" charset="0"/>
            </a:endParaRPr>
          </a:p>
        </p:txBody>
      </p:sp>
      <p:sp>
        <p:nvSpPr>
          <p:cNvPr id="3" name="Содержимое 2"/>
          <p:cNvSpPr>
            <a:spLocks noGrp="1"/>
          </p:cNvSpPr>
          <p:nvPr>
            <p:ph idx="1"/>
          </p:nvPr>
        </p:nvSpPr>
        <p:spPr>
          <a:xfrm>
            <a:off x="191069" y="1105470"/>
            <a:ext cx="8775510" cy="5020694"/>
          </a:xfrm>
        </p:spPr>
        <p:txBody>
          <a:bodyPr/>
          <a:lstStyle/>
          <a:p>
            <a:r>
              <a:rPr lang="uk-UA" sz="2100" dirty="0" smtClean="0">
                <a:latin typeface="Times New Roman" pitchFamily="18" charset="0"/>
                <a:cs typeface="Times New Roman" pitchFamily="18" charset="0"/>
              </a:rPr>
              <a:t>Необхідна програма по відшкодуванню ВПО втраченого в зоні АТО житла та майна.</a:t>
            </a:r>
          </a:p>
          <a:p>
            <a:endParaRPr lang="uk-UA" sz="900" dirty="0" smtClean="0">
              <a:latin typeface="Times New Roman" pitchFamily="18" charset="0"/>
              <a:cs typeface="Times New Roman" pitchFamily="18" charset="0"/>
            </a:endParaRPr>
          </a:p>
          <a:p>
            <a:pPr algn="just"/>
            <a:r>
              <a:rPr lang="uk-UA" sz="2100" dirty="0" smtClean="0">
                <a:latin typeface="Times New Roman" pitchFamily="18" charset="0"/>
                <a:cs typeface="Times New Roman" pitchFamily="18" charset="0"/>
              </a:rPr>
              <a:t>Потрібно забезпечити системне проведення тренінгів з психологічної підтримки людям ВПО по відновленню їх психологічного благополуччя.</a:t>
            </a:r>
          </a:p>
          <a:p>
            <a:pPr algn="just"/>
            <a:endParaRPr lang="uk-UA" sz="900" dirty="0" smtClean="0">
              <a:latin typeface="Times New Roman" pitchFamily="18" charset="0"/>
              <a:cs typeface="Times New Roman" pitchFamily="18" charset="0"/>
            </a:endParaRPr>
          </a:p>
          <a:p>
            <a:pPr algn="just"/>
            <a:r>
              <a:rPr lang="uk-UA" sz="2100" dirty="0" smtClean="0">
                <a:latin typeface="Times New Roman" pitchFamily="18" charset="0"/>
                <a:cs typeface="Times New Roman" pitchFamily="18" charset="0"/>
              </a:rPr>
              <a:t>Необхідне впровадження проектів що забезпечать безкоштовну, позачергову, якісну та ефективну реабілітацію людей ВПО </a:t>
            </a:r>
            <a:r>
              <a:rPr lang="uk-UA" sz="2100" smtClean="0">
                <a:latin typeface="Times New Roman" pitchFamily="18" charset="0"/>
                <a:cs typeface="Times New Roman" pitchFamily="18" charset="0"/>
              </a:rPr>
              <a:t>з інвалідністю </a:t>
            </a:r>
            <a:r>
              <a:rPr lang="uk-UA" sz="2100" dirty="0" smtClean="0">
                <a:latin typeface="Times New Roman" pitchFamily="18" charset="0"/>
                <a:cs typeface="Times New Roman" pitchFamily="18" charset="0"/>
              </a:rPr>
              <a:t>за місцем їх тимчасового проживання (в тому числі, дітей </a:t>
            </a:r>
            <a:r>
              <a:rPr lang="uk-UA" sz="2100" smtClean="0">
                <a:latin typeface="Times New Roman" pitchFamily="18" charset="0"/>
                <a:cs typeface="Times New Roman" pitchFamily="18" charset="0"/>
              </a:rPr>
              <a:t>з інвалідністю </a:t>
            </a:r>
            <a:r>
              <a:rPr lang="uk-UA" sz="2100" dirty="0" smtClean="0">
                <a:latin typeface="Times New Roman" pitchFamily="18" charset="0"/>
                <a:cs typeface="Times New Roman" pitchFamily="18" charset="0"/>
              </a:rPr>
              <a:t>як членів сім’ї ВПО).</a:t>
            </a:r>
          </a:p>
          <a:p>
            <a:pPr algn="just"/>
            <a:endParaRPr lang="uk-UA" sz="900" dirty="0" smtClean="0">
              <a:latin typeface="Times New Roman" pitchFamily="18" charset="0"/>
              <a:cs typeface="Times New Roman" pitchFamily="18" charset="0"/>
            </a:endParaRPr>
          </a:p>
          <a:p>
            <a:pPr algn="just"/>
            <a:r>
              <a:rPr lang="uk-UA" sz="2100" dirty="0" smtClean="0">
                <a:latin typeface="Times New Roman" pitchFamily="18" charset="0"/>
                <a:cs typeface="Times New Roman" pitchFamily="18" charset="0"/>
              </a:rPr>
              <a:t>Потрібне як найшвидше створення соціальних агенцій по забезпеченню людям ВПО консультування, інформування, супроводу, допомоги та підтримки.</a:t>
            </a:r>
          </a:p>
        </p:txBody>
      </p:sp>
      <p:pic>
        <p:nvPicPr>
          <p:cNvPr id="4" name="Picture 4"/>
          <p:cNvPicPr>
            <a:picLocks noChangeAspect="1" noChangeArrowheads="1"/>
          </p:cNvPicPr>
          <p:nvPr/>
        </p:nvPicPr>
        <p:blipFill>
          <a:blip r:embed="rId2" cstate="print"/>
          <a:srcRect l="928" t="10691"/>
          <a:stretch>
            <a:fillRect/>
          </a:stretch>
        </p:blipFill>
        <p:spPr bwMode="auto">
          <a:xfrm>
            <a:off x="764275" y="6127845"/>
            <a:ext cx="8379725" cy="7301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12717"/>
          </a:xfrm>
        </p:spPr>
        <p:txBody>
          <a:bodyPr/>
          <a:lstStyle/>
          <a:p>
            <a:r>
              <a:rPr lang="uk-UA" dirty="0" smtClean="0">
                <a:latin typeface="Times New Roman" pitchFamily="18" charset="0"/>
                <a:cs typeface="Times New Roman" pitchFamily="18" charset="0"/>
              </a:rPr>
              <a:t>Пропозиції:</a:t>
            </a:r>
            <a:endParaRPr lang="uk-UA" dirty="0"/>
          </a:p>
        </p:txBody>
      </p:sp>
      <p:sp>
        <p:nvSpPr>
          <p:cNvPr id="3" name="Содержимое 2"/>
          <p:cNvSpPr>
            <a:spLocks noGrp="1"/>
          </p:cNvSpPr>
          <p:nvPr>
            <p:ph idx="1"/>
          </p:nvPr>
        </p:nvSpPr>
        <p:spPr>
          <a:xfrm>
            <a:off x="300251" y="1132764"/>
            <a:ext cx="8639033" cy="4993400"/>
          </a:xfrm>
        </p:spPr>
        <p:txBody>
          <a:bodyPr/>
          <a:lstStyle/>
          <a:p>
            <a:pPr algn="just"/>
            <a:r>
              <a:rPr lang="uk-UA" sz="2100" dirty="0" smtClean="0">
                <a:latin typeface="Times New Roman" pitchFamily="18" charset="0"/>
                <a:cs typeface="Times New Roman" pitchFamily="18" charset="0"/>
              </a:rPr>
              <a:t>Необхідно забезпечити міні-гранти для місцевих громад  (особливо сільських та селищних) з метою підвищення їх зацікавленості  в питаннях прийняття на проживання та працевлаштування ВПО.</a:t>
            </a:r>
          </a:p>
          <a:p>
            <a:pPr algn="just"/>
            <a:endParaRPr lang="uk-UA" sz="900" dirty="0" smtClean="0">
              <a:latin typeface="Times New Roman" pitchFamily="18" charset="0"/>
              <a:cs typeface="Times New Roman" pitchFamily="18" charset="0"/>
            </a:endParaRPr>
          </a:p>
          <a:p>
            <a:pPr algn="just"/>
            <a:r>
              <a:rPr lang="uk-UA" sz="2100" dirty="0" smtClean="0">
                <a:latin typeface="Times New Roman" pitchFamily="18" charset="0"/>
                <a:cs typeface="Times New Roman" pitchFamily="18" charset="0"/>
              </a:rPr>
              <a:t>Забезпечити організацію навчання та інформаційної підтримки голів сільських та селищних рад та маленьких містечок  з питань прийому у місцевих громадах переселенців з зони АТО (реальна допомога в забезпеченні житлом, роботою та толерантним відношенням до цих сімей).</a:t>
            </a:r>
          </a:p>
          <a:p>
            <a:pPr algn="just"/>
            <a:endParaRPr lang="uk-UA" sz="900" dirty="0" smtClean="0">
              <a:latin typeface="Times New Roman" pitchFamily="18" charset="0"/>
              <a:cs typeface="Times New Roman" pitchFamily="18" charset="0"/>
            </a:endParaRPr>
          </a:p>
          <a:p>
            <a:pPr algn="just"/>
            <a:r>
              <a:rPr lang="uk-UA" sz="2000" dirty="0" smtClean="0">
                <a:latin typeface="Times New Roman" pitchFamily="18" charset="0"/>
                <a:cs typeface="Times New Roman" pitchFamily="18" charset="0"/>
              </a:rPr>
              <a:t>Необхідне впровадження проектів по забезпеченню підтримки роботодавців різних форм власності які надали робочі місця для ВПО.</a:t>
            </a:r>
          </a:p>
          <a:p>
            <a:endParaRPr lang="uk-UA" sz="2000" dirty="0"/>
          </a:p>
        </p:txBody>
      </p:sp>
      <p:pic>
        <p:nvPicPr>
          <p:cNvPr id="4" name="Picture 4"/>
          <p:cNvPicPr>
            <a:picLocks noChangeAspect="1" noChangeArrowheads="1"/>
          </p:cNvPicPr>
          <p:nvPr/>
        </p:nvPicPr>
        <p:blipFill>
          <a:blip r:embed="rId2" cstate="print"/>
          <a:srcRect l="1251" t="10691"/>
          <a:stretch>
            <a:fillRect/>
          </a:stretch>
        </p:blipFill>
        <p:spPr bwMode="auto">
          <a:xfrm>
            <a:off x="723330" y="6127845"/>
            <a:ext cx="8352430" cy="7301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5400" b="1" dirty="0" smtClean="0"/>
              <a:t>Схід та захід – разом</a:t>
            </a:r>
            <a:endParaRPr lang="uk-UA" sz="5400" b="1" dirty="0"/>
          </a:p>
        </p:txBody>
      </p:sp>
      <p:pic>
        <p:nvPicPr>
          <p:cNvPr id="2050" name="Picture 2" descr="Похожее изображение"/>
          <p:cNvPicPr>
            <a:picLocks noChangeAspect="1" noChangeArrowheads="1"/>
          </p:cNvPicPr>
          <p:nvPr/>
        </p:nvPicPr>
        <p:blipFill>
          <a:blip r:embed="rId2" cstate="print"/>
          <a:srcRect/>
          <a:stretch>
            <a:fillRect/>
          </a:stretch>
        </p:blipFill>
        <p:spPr bwMode="auto">
          <a:xfrm>
            <a:off x="1520424" y="1923185"/>
            <a:ext cx="6428096" cy="3323229"/>
          </a:xfrm>
          <a:prstGeom prst="rect">
            <a:avLst/>
          </a:prstGeom>
          <a:noFill/>
        </p:spPr>
      </p:pic>
      <p:pic>
        <p:nvPicPr>
          <p:cNvPr id="4" name="Picture 4"/>
          <p:cNvPicPr>
            <a:picLocks noChangeAspect="1" noChangeArrowheads="1"/>
          </p:cNvPicPr>
          <p:nvPr/>
        </p:nvPicPr>
        <p:blipFill>
          <a:blip r:embed="rId3" cstate="print"/>
          <a:srcRect/>
          <a:stretch>
            <a:fillRect/>
          </a:stretch>
        </p:blipFill>
        <p:spPr bwMode="auto">
          <a:xfrm>
            <a:off x="685800" y="6040438"/>
            <a:ext cx="8458200" cy="81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466</TotalTime>
  <Words>1583</Words>
  <Application>Microsoft Office PowerPoint</Application>
  <PresentationFormat>Экран (4:3)</PresentationFormat>
  <Paragraphs>205</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Office Theme</vt:lpstr>
      <vt:lpstr>Слайд 1</vt:lpstr>
      <vt:lpstr>Слайд 2</vt:lpstr>
      <vt:lpstr>Для надання ефективної допомоги ВПО   було налагоджене соціальне партнерство</vt:lpstr>
      <vt:lpstr>Співпраця з радником з питань ВПО Міністерства соціальної політики в Вінницькій області </vt:lpstr>
      <vt:lpstr>Слайд 5</vt:lpstr>
      <vt:lpstr>Слайд 6</vt:lpstr>
      <vt:lpstr>Слайд 7</vt:lpstr>
      <vt:lpstr>Заходи з надання підтримки та послуг ВПО</vt:lpstr>
      <vt:lpstr>Протягом 2016 року провели спільно з НАІУ</vt:lpstr>
      <vt:lpstr>Протягом 2016 року провели спільно з НАІУ</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Благодійні акції ініційовані особами ВПО з інвалідністю для сиріт, дітей та молоді з інвалідністю, а також з молозабезпечених сімей</vt:lpstr>
      <vt:lpstr>Слайд 23</vt:lpstr>
      <vt:lpstr>Допомога людям ВПО з інвалідністю  за межами проекту</vt:lpstr>
      <vt:lpstr>Проблемні моменти</vt:lpstr>
      <vt:lpstr>Проблемні моменти</vt:lpstr>
      <vt:lpstr>Пропозиції:</vt:lpstr>
      <vt:lpstr>Пропозиції:</vt:lpstr>
      <vt:lpstr>Схід та захід – разом</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Павел</dc:creator>
  <cp:lastModifiedBy>ViktoriaNazarenko</cp:lastModifiedBy>
  <cp:revision>59</cp:revision>
  <dcterms:created xsi:type="dcterms:W3CDTF">2014-11-21T11:00:06Z</dcterms:created>
  <dcterms:modified xsi:type="dcterms:W3CDTF">2017-05-24T09:11:59Z</dcterms:modified>
</cp:coreProperties>
</file>